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72" r:id="rId12"/>
    <p:sldId id="273" r:id="rId13"/>
    <p:sldId id="265" r:id="rId14"/>
    <p:sldId id="270" r:id="rId15"/>
    <p:sldId id="274" r:id="rId16"/>
    <p:sldId id="275" r:id="rId17"/>
    <p:sldId id="276" r:id="rId18"/>
    <p:sldId id="280" r:id="rId19"/>
    <p:sldId id="281" r:id="rId20"/>
    <p:sldId id="277" r:id="rId21"/>
    <p:sldId id="278" r:id="rId22"/>
    <p:sldId id="279" r:id="rId23"/>
    <p:sldId id="285" r:id="rId24"/>
    <p:sldId id="292" r:id="rId25"/>
    <p:sldId id="286" r:id="rId26"/>
    <p:sldId id="287" r:id="rId27"/>
    <p:sldId id="288" r:id="rId28"/>
    <p:sldId id="293" r:id="rId29"/>
    <p:sldId id="294" r:id="rId30"/>
    <p:sldId id="295" r:id="rId31"/>
    <p:sldId id="296" r:id="rId32"/>
    <p:sldId id="298" r:id="rId33"/>
    <p:sldId id="297" r:id="rId34"/>
    <p:sldId id="301" r:id="rId35"/>
    <p:sldId id="299" r:id="rId36"/>
    <p:sldId id="300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18" r:id="rId45"/>
    <p:sldId id="311" r:id="rId46"/>
    <p:sldId id="312" r:id="rId47"/>
    <p:sldId id="319" r:id="rId48"/>
    <p:sldId id="320" r:id="rId49"/>
    <p:sldId id="313" r:id="rId50"/>
    <p:sldId id="314" r:id="rId51"/>
    <p:sldId id="315" r:id="rId52"/>
    <p:sldId id="316" r:id="rId53"/>
    <p:sldId id="321" r:id="rId54"/>
    <p:sldId id="322" r:id="rId55"/>
    <p:sldId id="317" r:id="rId56"/>
    <p:sldId id="323" r:id="rId57"/>
    <p:sldId id="324" r:id="rId58"/>
    <p:sldId id="325" r:id="rId59"/>
    <p:sldId id="309" r:id="rId60"/>
    <p:sldId id="326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92" autoAdjust="0"/>
  </p:normalViewPr>
  <p:slideViewPr>
    <p:cSldViewPr>
      <p:cViewPr varScale="1">
        <p:scale>
          <a:sx n="103" d="100"/>
          <a:sy n="103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84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9EA2B-4E64-4170-8657-EDAE959C1834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54FAB-2B08-4969-9868-DD77B9ED2C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56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54FAB-2B08-4969-9868-DD77B9ED2CF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45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EA8BAA4A-8BF4-490D-ACC8-0C20DA0C12AC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AF85AF3-9D08-4D32-B91B-BFE763D6CC7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32.xml"/><Relationship Id="rId4" Type="http://schemas.openxmlformats.org/officeDocument/2006/relationships/slide" Target="slide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4.xml"/><Relationship Id="rId4" Type="http://schemas.openxmlformats.org/officeDocument/2006/relationships/slide" Target="slide2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3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4.xml"/><Relationship Id="rId5" Type="http://schemas.openxmlformats.org/officeDocument/2006/relationships/slide" Target="slide36.xml"/><Relationship Id="rId4" Type="http://schemas.openxmlformats.org/officeDocument/2006/relationships/slide" Target="slide4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3" Type="http://schemas.openxmlformats.org/officeDocument/2006/relationships/slide" Target="slide46.xml"/><Relationship Id="rId7" Type="http://schemas.openxmlformats.org/officeDocument/2006/relationships/slide" Target="slide52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4.xml"/><Relationship Id="rId6" Type="http://schemas.openxmlformats.org/officeDocument/2006/relationships/slide" Target="slide51.xml"/><Relationship Id="rId5" Type="http://schemas.openxmlformats.org/officeDocument/2006/relationships/slide" Target="slide50.xml"/><Relationship Id="rId10" Type="http://schemas.openxmlformats.org/officeDocument/2006/relationships/slide" Target="slide37.xml"/><Relationship Id="rId4" Type="http://schemas.openxmlformats.org/officeDocument/2006/relationships/slide" Target="slide49.xml"/><Relationship Id="rId9" Type="http://schemas.openxmlformats.org/officeDocument/2006/relationships/slide" Target="slide5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4.xml"/><Relationship Id="rId4" Type="http://schemas.openxmlformats.org/officeDocument/2006/relationships/slide" Target="slide5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slide" Target="slide7.xml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00800" y="6327618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Start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401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Knowledge and Understanding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</a:t>
            </a:r>
            <a:endParaRPr lang="en-US" dirty="0"/>
          </a:p>
          <a:p>
            <a:r>
              <a:rPr lang="en-US" dirty="0" smtClean="0"/>
              <a:t>Define</a:t>
            </a:r>
            <a:endParaRPr lang="en-US" dirty="0"/>
          </a:p>
          <a:p>
            <a:r>
              <a:rPr lang="en-US" dirty="0" smtClean="0"/>
              <a:t>Describe</a:t>
            </a:r>
            <a:endParaRPr lang="en-US" dirty="0"/>
          </a:p>
          <a:p>
            <a:r>
              <a:rPr lang="en-US" dirty="0" smtClean="0"/>
              <a:t>Identify</a:t>
            </a:r>
            <a:endParaRPr lang="en-US" dirty="0"/>
          </a:p>
          <a:p>
            <a:r>
              <a:rPr lang="en-US" dirty="0" smtClean="0"/>
              <a:t>Outline</a:t>
            </a:r>
            <a:endParaRPr lang="en-US" dirty="0"/>
          </a:p>
          <a:p>
            <a:r>
              <a:rPr lang="en-US" dirty="0" smtClean="0"/>
              <a:t>State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47711" y="633478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840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Application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Analyze</a:t>
            </a:r>
          </a:p>
          <a:p>
            <a:r>
              <a:rPr lang="en-US" dirty="0"/>
              <a:t>Compare</a:t>
            </a:r>
          </a:p>
          <a:p>
            <a:r>
              <a:rPr lang="en-US" dirty="0"/>
              <a:t>Construct</a:t>
            </a:r>
          </a:p>
          <a:p>
            <a:r>
              <a:rPr lang="en-US" dirty="0"/>
              <a:t>Contrast</a:t>
            </a:r>
          </a:p>
          <a:p>
            <a:r>
              <a:rPr lang="en-US" dirty="0"/>
              <a:t>Distinguish</a:t>
            </a:r>
          </a:p>
          <a:p>
            <a:r>
              <a:rPr lang="en-US" dirty="0"/>
              <a:t>Explain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67600" y="63347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283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Synthesis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endParaRPr lang="en-US" dirty="0"/>
          </a:p>
          <a:p>
            <a:r>
              <a:rPr lang="en-US" dirty="0" smtClean="0"/>
              <a:t>Evaluate</a:t>
            </a:r>
            <a:endParaRPr lang="en-US" dirty="0"/>
          </a:p>
          <a:p>
            <a:r>
              <a:rPr lang="en-US" dirty="0" smtClean="0"/>
              <a:t>Justify</a:t>
            </a:r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what extent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17602" y="633478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099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 hour 15 Minutes</a:t>
            </a:r>
          </a:p>
          <a:p>
            <a:r>
              <a:rPr lang="en-US" dirty="0" smtClean="0"/>
              <a:t>Maximum Mark 26</a:t>
            </a:r>
          </a:p>
          <a:p>
            <a:r>
              <a:rPr lang="en-US" dirty="0" smtClean="0"/>
              <a:t>Weighting 30%</a:t>
            </a:r>
          </a:p>
          <a:p>
            <a:pPr marL="45720" indent="0">
              <a:buNone/>
            </a:pPr>
            <a:r>
              <a:rPr lang="en-US" dirty="0"/>
              <a:t>The objective of this paper is to access the students ability to demonstrate the following objectives in relation to the strands of ITGS: Social, Ethical, and application to specific scenarios on a given topic that will be provided for you at the time of the paper</a:t>
            </a:r>
            <a:r>
              <a:rPr lang="en-US" dirty="0" smtClean="0"/>
              <a:t>.</a:t>
            </a:r>
          </a:p>
          <a:p>
            <a:pPr lvl="1"/>
            <a:r>
              <a:rPr lang="en-US" dirty="0">
                <a:hlinkClick r:id="rId2" action="ppaction://hlinksldjump"/>
              </a:rPr>
              <a:t>1. Knowledge and Understanding</a:t>
            </a:r>
            <a:endParaRPr lang="en-US" dirty="0"/>
          </a:p>
          <a:p>
            <a:pPr lvl="1"/>
            <a:r>
              <a:rPr lang="en-US" dirty="0">
                <a:hlinkClick r:id="rId3" action="ppaction://hlinksldjump"/>
              </a:rPr>
              <a:t>2. Application and analysis</a:t>
            </a:r>
            <a:endParaRPr lang="en-US" dirty="0"/>
          </a:p>
          <a:p>
            <a:pPr lvl="1"/>
            <a:r>
              <a:rPr lang="en-US" dirty="0">
                <a:hlinkClick r:id="rId4" action="ppaction://hlinksldjump"/>
              </a:rPr>
              <a:t>3. Synthesis and </a:t>
            </a:r>
            <a:r>
              <a:rPr lang="en-US" dirty="0" smtClean="0">
                <a:hlinkClick r:id="rId4" action="ppaction://hlinksldjump"/>
              </a:rPr>
              <a:t>Evaluation</a:t>
            </a: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endParaRPr lang="en-US" dirty="0" smtClean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67600" y="63347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lvl="0" algn="r">
              <a:spcBef>
                <a:spcPct val="20000"/>
              </a:spcBef>
              <a:buClr>
                <a:srgbClr val="FF8600"/>
              </a:buClr>
            </a:pPr>
            <a:r>
              <a:rPr lang="en-US" sz="2800" dirty="0">
                <a:solidFill>
                  <a:prstClr val="white"/>
                </a:solidFill>
                <a:hlinkClick r:id="rId5" action="ppaction://hlinksldjump"/>
              </a:rPr>
              <a:t>Next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02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2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will be allowed 5 minutes to read the IT-related article.</a:t>
            </a:r>
          </a:p>
          <a:p>
            <a:r>
              <a:rPr lang="en-US" dirty="0" smtClean="0"/>
              <a:t>You will be given 15 minutes to reflect.</a:t>
            </a:r>
          </a:p>
          <a:p>
            <a:r>
              <a:rPr lang="en-US" dirty="0" smtClean="0"/>
              <a:t>Should be approximately 750 words. </a:t>
            </a:r>
          </a:p>
          <a:p>
            <a:pPr marL="45720" indent="0">
              <a:buNone/>
            </a:pPr>
            <a:r>
              <a:rPr lang="en-US" dirty="0" smtClean="0"/>
              <a:t>What must you state in the paper?</a:t>
            </a:r>
          </a:p>
          <a:p>
            <a:pPr lvl="1"/>
            <a:r>
              <a:rPr lang="en-US" dirty="0" smtClean="0"/>
              <a:t>Name the Social/Ethical concern related to the IT System and the relation to the primary stakeholder. </a:t>
            </a:r>
          </a:p>
          <a:p>
            <a:pPr lvl="1"/>
            <a:r>
              <a:rPr lang="en-US" dirty="0" smtClean="0"/>
              <a:t>Describe how the IT system works. And explain how it relates to the Social/Ethical concerns stated above.</a:t>
            </a:r>
          </a:p>
          <a:p>
            <a:pPr lvl="1"/>
            <a:r>
              <a:rPr lang="en-US" dirty="0" smtClean="0"/>
              <a:t>Evaluate the impact of the Social/Ethical concern.</a:t>
            </a:r>
          </a:p>
          <a:p>
            <a:pPr lvl="1"/>
            <a:r>
              <a:rPr lang="en-US" dirty="0" smtClean="0"/>
              <a:t>Evaluate one possible solution.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84655" y="633478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40" lvl="1" algn="r">
              <a:spcBef>
                <a:spcPct val="20000"/>
              </a:spcBef>
              <a:buClr>
                <a:srgbClr val="FF8600"/>
              </a:buClr>
            </a:pPr>
            <a:r>
              <a:rPr lang="en-US" sz="2800" dirty="0">
                <a:solidFill>
                  <a:prstClr val="white"/>
                </a:solidFill>
                <a:hlinkClick r:id="rId2" action="ppaction://hlinksldjump"/>
              </a:rPr>
              <a:t>Back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5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Knowledge and Understanding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</a:t>
            </a:r>
            <a:endParaRPr lang="en-US" dirty="0"/>
          </a:p>
          <a:p>
            <a:r>
              <a:rPr lang="en-US" dirty="0" smtClean="0"/>
              <a:t>Define</a:t>
            </a:r>
            <a:endParaRPr lang="en-US" dirty="0"/>
          </a:p>
          <a:p>
            <a:r>
              <a:rPr lang="en-US" dirty="0" smtClean="0"/>
              <a:t>Describe</a:t>
            </a:r>
            <a:endParaRPr lang="en-US" dirty="0"/>
          </a:p>
          <a:p>
            <a:r>
              <a:rPr lang="en-US" dirty="0" smtClean="0"/>
              <a:t>Identify</a:t>
            </a:r>
            <a:endParaRPr lang="en-US" dirty="0"/>
          </a:p>
          <a:p>
            <a:r>
              <a:rPr lang="en-US" dirty="0" smtClean="0"/>
              <a:t>Outline</a:t>
            </a:r>
            <a:endParaRPr lang="en-US" dirty="0"/>
          </a:p>
          <a:p>
            <a:r>
              <a:rPr lang="en-US" dirty="0" smtClean="0"/>
              <a:t>State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5200" y="633478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06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Application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Analyze</a:t>
            </a:r>
          </a:p>
          <a:p>
            <a:r>
              <a:rPr lang="en-US" dirty="0"/>
              <a:t>Compare</a:t>
            </a:r>
          </a:p>
          <a:p>
            <a:r>
              <a:rPr lang="en-US" dirty="0"/>
              <a:t>Construct</a:t>
            </a:r>
          </a:p>
          <a:p>
            <a:r>
              <a:rPr lang="en-US" dirty="0"/>
              <a:t>Contrast</a:t>
            </a:r>
          </a:p>
          <a:p>
            <a:r>
              <a:rPr lang="en-US" dirty="0"/>
              <a:t>Distinguish</a:t>
            </a:r>
          </a:p>
          <a:p>
            <a:r>
              <a:rPr lang="en-US" dirty="0"/>
              <a:t>Explain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67600" y="6333271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232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Synthesis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endParaRPr lang="en-US" dirty="0"/>
          </a:p>
          <a:p>
            <a:r>
              <a:rPr lang="en-US" dirty="0" smtClean="0"/>
              <a:t>Evaluate</a:t>
            </a:r>
            <a:endParaRPr lang="en-US" dirty="0"/>
          </a:p>
          <a:p>
            <a:r>
              <a:rPr lang="en-US" dirty="0" smtClean="0"/>
              <a:t>Justify</a:t>
            </a:r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what extent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89137" y="633478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527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(Higher Level)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SL you will be required to complete External and Internal Assessments.</a:t>
            </a:r>
          </a:p>
          <a:p>
            <a:pPr lvl="1"/>
            <a:r>
              <a:rPr lang="en-US" dirty="0"/>
              <a:t>External Contains</a:t>
            </a:r>
          </a:p>
          <a:p>
            <a:pPr lvl="2"/>
            <a:r>
              <a:rPr lang="en-US" dirty="0">
                <a:hlinkClick r:id="rId2" action="ppaction://hlinksldjump"/>
              </a:rPr>
              <a:t>Paper 1</a:t>
            </a:r>
            <a:endParaRPr lang="en-US" dirty="0"/>
          </a:p>
          <a:p>
            <a:pPr lvl="2"/>
            <a:r>
              <a:rPr lang="en-US" dirty="0">
                <a:hlinkClick r:id="rId3" action="ppaction://hlinksldjump"/>
              </a:rPr>
              <a:t>Paper 2</a:t>
            </a:r>
            <a:endParaRPr lang="en-US" dirty="0"/>
          </a:p>
          <a:p>
            <a:pPr lvl="2"/>
            <a:r>
              <a:rPr lang="en-US" dirty="0">
                <a:hlinkClick r:id="rId4" action="ppaction://hlinksldjump"/>
              </a:rPr>
              <a:t>Paper 3</a:t>
            </a:r>
            <a:endParaRPr lang="en-US" dirty="0"/>
          </a:p>
          <a:p>
            <a:pPr lvl="1"/>
            <a:r>
              <a:rPr lang="en-US" dirty="0"/>
              <a:t>Internal Contains</a:t>
            </a:r>
          </a:p>
          <a:p>
            <a:pPr lvl="2"/>
            <a:r>
              <a:rPr lang="en-US" dirty="0" smtClean="0">
                <a:hlinkClick r:id="rId5" action="ppaction://hlinksldjump"/>
              </a:rPr>
              <a:t>The Project</a:t>
            </a: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6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3047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1 (HL)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Duration 2 hours 15 minutes.</a:t>
            </a:r>
          </a:p>
          <a:p>
            <a:r>
              <a:rPr lang="en-US" dirty="0"/>
              <a:t>Maximum Mark: 80</a:t>
            </a:r>
          </a:p>
          <a:p>
            <a:r>
              <a:rPr lang="en-US" dirty="0"/>
              <a:t>Weighting: 35%</a:t>
            </a:r>
          </a:p>
          <a:p>
            <a:r>
              <a:rPr lang="en-US" dirty="0"/>
              <a:t>The objective of this paper is to access the students ability to demonstrate the following objectives in relation to the strands of ITGS: Social, Ethical, and application to specific scenarios. You will be given 7 topics from 3 sections. You will be required to write about 2 from section A, 1 from section B, and 1 from section C</a:t>
            </a:r>
            <a:r>
              <a:rPr lang="en-US" dirty="0" smtClean="0"/>
              <a:t>.</a:t>
            </a:r>
          </a:p>
          <a:p>
            <a:pPr lvl="1"/>
            <a:r>
              <a:rPr lang="en-US" dirty="0">
                <a:hlinkClick r:id="rId2" action="ppaction://hlinksldjump"/>
              </a:rPr>
              <a:t>1. Knowledge and Understanding</a:t>
            </a:r>
            <a:endParaRPr lang="en-US" dirty="0"/>
          </a:p>
          <a:p>
            <a:pPr lvl="1"/>
            <a:r>
              <a:rPr lang="en-US" dirty="0">
                <a:hlinkClick r:id="rId3" action="ppaction://hlinksldjump"/>
              </a:rPr>
              <a:t>2. Application and analysis</a:t>
            </a:r>
            <a:endParaRPr lang="en-US" dirty="0"/>
          </a:p>
          <a:p>
            <a:pPr lvl="1"/>
            <a:r>
              <a:rPr lang="en-US" dirty="0">
                <a:hlinkClick r:id="rId4" action="ppaction://hlinksldjump"/>
              </a:rPr>
              <a:t>3. Synthesis and </a:t>
            </a:r>
            <a:r>
              <a:rPr lang="en-US" dirty="0" smtClean="0">
                <a:hlinkClick r:id="rId4" action="ppaction://hlinksldjump"/>
              </a:rPr>
              <a:t>Evaluation</a:t>
            </a: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5200" y="6326481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5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787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will be required to complete a project in IB ITGS.</a:t>
            </a:r>
          </a:p>
          <a:p>
            <a:r>
              <a:rPr lang="en-US" dirty="0" smtClean="0"/>
              <a:t>It is apart of the assessment so just deal with it.</a:t>
            </a:r>
          </a:p>
          <a:p>
            <a:r>
              <a:rPr lang="en-US" dirty="0" smtClean="0"/>
              <a:t>To sum it up real quick, you will find someone with a technological need and you will the create something to fill that </a:t>
            </a:r>
            <a:r>
              <a:rPr lang="en-US" dirty="0" smtClean="0"/>
              <a:t>need using technology.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20000" y="633478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lvl="0" algn="r">
              <a:spcBef>
                <a:spcPct val="20000"/>
              </a:spcBef>
              <a:buClr>
                <a:srgbClr val="FF8600"/>
              </a:buClr>
            </a:pPr>
            <a:r>
              <a:rPr lang="en-US" sz="2800" dirty="0">
                <a:solidFill>
                  <a:prstClr val="white"/>
                </a:solidFill>
                <a:hlinkClick r:id="rId2" action="ppaction://hlinksldjump"/>
              </a:rPr>
              <a:t>Next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53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Knowledge and Understanding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</a:t>
            </a:r>
            <a:endParaRPr lang="en-US" dirty="0"/>
          </a:p>
          <a:p>
            <a:r>
              <a:rPr lang="en-US" dirty="0" smtClean="0"/>
              <a:t>Define</a:t>
            </a:r>
            <a:endParaRPr lang="en-US" dirty="0"/>
          </a:p>
          <a:p>
            <a:r>
              <a:rPr lang="en-US" dirty="0" smtClean="0"/>
              <a:t>Describe</a:t>
            </a:r>
            <a:endParaRPr lang="en-US" dirty="0"/>
          </a:p>
          <a:p>
            <a:r>
              <a:rPr lang="en-US" dirty="0" smtClean="0"/>
              <a:t>Identify</a:t>
            </a:r>
            <a:endParaRPr lang="en-US" dirty="0"/>
          </a:p>
          <a:p>
            <a:r>
              <a:rPr lang="en-US" dirty="0" smtClean="0"/>
              <a:t>Outline</a:t>
            </a:r>
            <a:endParaRPr lang="en-US" dirty="0"/>
          </a:p>
          <a:p>
            <a:r>
              <a:rPr lang="en-US" dirty="0" smtClean="0"/>
              <a:t>State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3543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Application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Analyze</a:t>
            </a:r>
          </a:p>
          <a:p>
            <a:r>
              <a:rPr lang="en-US" dirty="0"/>
              <a:t>Compare</a:t>
            </a:r>
          </a:p>
          <a:p>
            <a:r>
              <a:rPr lang="en-US" dirty="0"/>
              <a:t>Construct</a:t>
            </a:r>
          </a:p>
          <a:p>
            <a:r>
              <a:rPr lang="en-US" dirty="0"/>
              <a:t>Contrast</a:t>
            </a:r>
          </a:p>
          <a:p>
            <a:r>
              <a:rPr lang="en-US" dirty="0"/>
              <a:t>Distinguish</a:t>
            </a:r>
          </a:p>
          <a:p>
            <a:r>
              <a:rPr lang="en-US" dirty="0"/>
              <a:t>Explain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1890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Synthesis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endParaRPr lang="en-US" dirty="0"/>
          </a:p>
          <a:p>
            <a:r>
              <a:rPr lang="en-US" dirty="0" smtClean="0"/>
              <a:t>Evaluate</a:t>
            </a:r>
            <a:endParaRPr lang="en-US" dirty="0"/>
          </a:p>
          <a:p>
            <a:r>
              <a:rPr lang="en-US" dirty="0" smtClean="0"/>
              <a:t>Justify</a:t>
            </a:r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what </a:t>
            </a:r>
            <a:r>
              <a:rPr lang="en-US" dirty="0" smtClean="0"/>
              <a:t>extent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0" y="633478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122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 hour 15 Minutes</a:t>
            </a:r>
          </a:p>
          <a:p>
            <a:r>
              <a:rPr lang="en-US" dirty="0"/>
              <a:t>Maximum Mark 26</a:t>
            </a:r>
          </a:p>
          <a:p>
            <a:r>
              <a:rPr lang="en-US" dirty="0"/>
              <a:t>Weighting </a:t>
            </a:r>
            <a:r>
              <a:rPr lang="en-US" dirty="0" smtClean="0"/>
              <a:t>20%</a:t>
            </a:r>
            <a:endParaRPr lang="en-US" dirty="0"/>
          </a:p>
          <a:p>
            <a:r>
              <a:rPr lang="en-US" dirty="0"/>
              <a:t>The objective of this paper is to access the students ability to demonstrate the following objectives in relation to the strands of ITGS: Social, Ethical, and application to specific scenarios on a given topic that will be provided for you at the time of the paper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hlinkClick r:id="rId2" action="ppaction://hlinksldjump"/>
              </a:rPr>
              <a:t>1. Knowledge and Understanding</a:t>
            </a:r>
            <a:endParaRPr lang="en-US" dirty="0" smtClean="0"/>
          </a:p>
          <a:p>
            <a:pPr lvl="1"/>
            <a:r>
              <a:rPr lang="en-US" dirty="0" smtClean="0">
                <a:hlinkClick r:id="rId3" action="ppaction://hlinksldjump"/>
              </a:rPr>
              <a:t>2. Application and Analysis</a:t>
            </a:r>
            <a:endParaRPr lang="en-US" dirty="0" smtClean="0"/>
          </a:p>
          <a:p>
            <a:pPr lvl="1"/>
            <a:r>
              <a:rPr lang="en-US" dirty="0" smtClean="0">
                <a:hlinkClick r:id="rId4" action="ppaction://hlinksldjump"/>
              </a:rPr>
              <a:t>3. Synthesis and Evaluation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80430" y="63347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5" action="ppaction://hlinksldjump"/>
              </a:rPr>
              <a:t>Next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1706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2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will be allowed 5 minutes to read the IT-related article.</a:t>
            </a:r>
          </a:p>
          <a:p>
            <a:r>
              <a:rPr lang="en-US" dirty="0"/>
              <a:t>You will be given 15 minutes to reflect.</a:t>
            </a:r>
          </a:p>
          <a:p>
            <a:r>
              <a:rPr lang="en-US" dirty="0"/>
              <a:t>Should be approximately 750 words. </a:t>
            </a:r>
          </a:p>
          <a:p>
            <a:pPr marL="45720" indent="0">
              <a:buNone/>
            </a:pPr>
            <a:r>
              <a:rPr lang="en-US" dirty="0"/>
              <a:t>What must you state in the paper?</a:t>
            </a:r>
          </a:p>
          <a:p>
            <a:pPr lvl="1"/>
            <a:r>
              <a:rPr lang="en-US" dirty="0"/>
              <a:t>Name the Social/Ethical concern related to the IT System and the relation to the primary stakeholder. </a:t>
            </a:r>
          </a:p>
          <a:p>
            <a:pPr lvl="1"/>
            <a:r>
              <a:rPr lang="en-US" dirty="0"/>
              <a:t>Describe how the IT system works. And explain how it relates to the Social/Ethical concerns stated above.</a:t>
            </a:r>
          </a:p>
          <a:p>
            <a:pPr lvl="1"/>
            <a:r>
              <a:rPr lang="en-US" dirty="0"/>
              <a:t>Evaluate the impact of the Social/Ethical concern.</a:t>
            </a:r>
          </a:p>
          <a:p>
            <a:pPr lvl="1"/>
            <a:r>
              <a:rPr lang="en-US" dirty="0"/>
              <a:t>Evaluate one possible solution.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34200" y="633478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0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Knowledge and Understanding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</a:t>
            </a:r>
          </a:p>
          <a:p>
            <a:r>
              <a:rPr lang="en-US" dirty="0" smtClean="0"/>
              <a:t>Define</a:t>
            </a:r>
          </a:p>
          <a:p>
            <a:r>
              <a:rPr lang="en-US" dirty="0" smtClean="0"/>
              <a:t>Describe</a:t>
            </a:r>
          </a:p>
          <a:p>
            <a:r>
              <a:rPr lang="en-US" dirty="0" smtClean="0"/>
              <a:t>Identify</a:t>
            </a:r>
          </a:p>
          <a:p>
            <a:r>
              <a:rPr lang="en-US" dirty="0" smtClean="0"/>
              <a:t>Outline</a:t>
            </a:r>
          </a:p>
          <a:p>
            <a:r>
              <a:rPr lang="en-US" dirty="0" smtClean="0"/>
              <a:t>State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52684" y="633478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9358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Application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Analyze</a:t>
            </a:r>
          </a:p>
          <a:p>
            <a:r>
              <a:rPr lang="en-US" dirty="0"/>
              <a:t>Compare</a:t>
            </a:r>
          </a:p>
          <a:p>
            <a:r>
              <a:rPr lang="en-US" dirty="0"/>
              <a:t>Construct</a:t>
            </a:r>
          </a:p>
          <a:p>
            <a:r>
              <a:rPr lang="en-US" dirty="0"/>
              <a:t>Contrast</a:t>
            </a:r>
          </a:p>
          <a:p>
            <a:r>
              <a:rPr lang="en-US" dirty="0"/>
              <a:t>Distinguish</a:t>
            </a:r>
          </a:p>
          <a:p>
            <a:r>
              <a:rPr lang="en-US" dirty="0"/>
              <a:t>Explain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0" y="633478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362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Synthesis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endParaRPr lang="en-US" dirty="0"/>
          </a:p>
          <a:p>
            <a:r>
              <a:rPr lang="en-US" dirty="0" smtClean="0"/>
              <a:t>Evaluate</a:t>
            </a:r>
            <a:endParaRPr lang="en-US" dirty="0"/>
          </a:p>
          <a:p>
            <a:r>
              <a:rPr lang="en-US" dirty="0" smtClean="0"/>
              <a:t>Justify</a:t>
            </a:r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what extent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633478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274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 hour 15 minutes</a:t>
            </a:r>
          </a:p>
          <a:p>
            <a:r>
              <a:rPr lang="en-US" dirty="0"/>
              <a:t>Maximum Mark 30</a:t>
            </a:r>
          </a:p>
          <a:p>
            <a:r>
              <a:rPr lang="en-US" dirty="0"/>
              <a:t>Weighting 25%</a:t>
            </a:r>
          </a:p>
          <a:p>
            <a:r>
              <a:rPr lang="en-US" dirty="0"/>
              <a:t>The objective of this paper is to access the students ability to demonstrate the following objectives in relation to the strands of ITGS: Social, Ethical, and application to specific scenarios. Your coordinator will have a downloaded copy of a case study published by the OCC. This paper will consist of 4 questions in which you are required to answer all 4, the questions will be related to the case study.</a:t>
            </a:r>
          </a:p>
          <a:p>
            <a:pPr lvl="1"/>
            <a:r>
              <a:rPr lang="en-US" dirty="0" smtClean="0">
                <a:hlinkClick r:id="rId2" action="ppaction://hlinksldjump"/>
              </a:rPr>
              <a:t>Knowl</a:t>
            </a:r>
            <a:r>
              <a:rPr lang="en-US" dirty="0">
                <a:hlinkClick r:id="rId2" action="ppaction://hlinksldjump"/>
              </a:rPr>
              <a:t>e</a:t>
            </a:r>
            <a:r>
              <a:rPr lang="en-US" dirty="0" smtClean="0">
                <a:hlinkClick r:id="rId2" action="ppaction://hlinksldjump"/>
              </a:rPr>
              <a:t>dge and Understanding</a:t>
            </a:r>
            <a:endParaRPr lang="en-US" dirty="0" smtClean="0"/>
          </a:p>
          <a:p>
            <a:pPr lvl="1"/>
            <a:r>
              <a:rPr lang="en-US" dirty="0" smtClean="0">
                <a:hlinkClick r:id="rId3" action="ppaction://hlinksldjump"/>
              </a:rPr>
              <a:t>Application and Analysis</a:t>
            </a:r>
            <a:endParaRPr lang="en-US" dirty="0" smtClean="0"/>
          </a:p>
          <a:p>
            <a:pPr lvl="1"/>
            <a:r>
              <a:rPr lang="en-US" dirty="0" smtClean="0">
                <a:hlinkClick r:id="rId4" action="ppaction://hlinksldjump"/>
              </a:rPr>
              <a:t>Synthesis and Evaluation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0" y="63347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5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025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Knowledge and Understanding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Calculate</a:t>
            </a:r>
          </a:p>
          <a:p>
            <a:r>
              <a:rPr lang="en-US" dirty="0"/>
              <a:t>Define</a:t>
            </a:r>
          </a:p>
          <a:p>
            <a:r>
              <a:rPr lang="en-US" dirty="0"/>
              <a:t>Describe</a:t>
            </a:r>
          </a:p>
          <a:p>
            <a:r>
              <a:rPr lang="en-US" dirty="0"/>
              <a:t>Identify</a:t>
            </a:r>
          </a:p>
          <a:p>
            <a:r>
              <a:rPr lang="en-US" dirty="0"/>
              <a:t>Outline</a:t>
            </a:r>
          </a:p>
          <a:p>
            <a:r>
              <a:rPr lang="en-US" dirty="0"/>
              <a:t>State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0" y="63347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501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</a:t>
            </a:r>
            <a:r>
              <a:rPr lang="en-US" dirty="0"/>
              <a:t>C</a:t>
            </a:r>
            <a:r>
              <a:rPr lang="en-US" dirty="0" smtClean="0"/>
              <a:t>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Assessment criteria's are used when the assessment  task is open-ended.</a:t>
            </a:r>
          </a:p>
          <a:p>
            <a:r>
              <a:rPr lang="en-US" dirty="0" smtClean="0"/>
              <a:t> Each assessment concentrates on a skill that you are expected to demonstrate. </a:t>
            </a:r>
          </a:p>
          <a:p>
            <a:r>
              <a:rPr lang="en-US" dirty="0" smtClean="0"/>
              <a:t>The assessment objective describes what you should be able to do, and how to </a:t>
            </a:r>
            <a:r>
              <a:rPr lang="en-US" dirty="0"/>
              <a:t>d</a:t>
            </a:r>
            <a:r>
              <a:rPr lang="en-US" dirty="0" smtClean="0"/>
              <a:t>o it in-order to receive a good grade.</a:t>
            </a:r>
          </a:p>
          <a:p>
            <a:r>
              <a:rPr lang="en-US" dirty="0" smtClean="0"/>
              <a:t>Assessment criteria is used because it discriminates different answers and encourages a variety of answers.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04638" y="633478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lvl="0" algn="r">
              <a:spcBef>
                <a:spcPct val="20000"/>
              </a:spcBef>
              <a:buClr>
                <a:srgbClr val="FF8600"/>
              </a:buClr>
            </a:pPr>
            <a:r>
              <a:rPr lang="en-US" sz="2800" dirty="0">
                <a:solidFill>
                  <a:prstClr val="white"/>
                </a:solidFill>
                <a:hlinkClick r:id="rId2" action="ppaction://hlinksldjump"/>
              </a:rPr>
              <a:t>Next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7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Application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Analyze</a:t>
            </a:r>
          </a:p>
          <a:p>
            <a:r>
              <a:rPr lang="en-US" dirty="0"/>
              <a:t>Compare</a:t>
            </a:r>
          </a:p>
          <a:p>
            <a:r>
              <a:rPr lang="en-US" dirty="0"/>
              <a:t>Construct</a:t>
            </a:r>
          </a:p>
          <a:p>
            <a:r>
              <a:rPr lang="en-US" dirty="0"/>
              <a:t>Contrast</a:t>
            </a:r>
          </a:p>
          <a:p>
            <a:r>
              <a:rPr lang="en-US" dirty="0"/>
              <a:t>Distinguish</a:t>
            </a:r>
          </a:p>
          <a:p>
            <a:r>
              <a:rPr lang="en-US" dirty="0"/>
              <a:t>Explain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0" y="63347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304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Synthesis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</a:t>
            </a:r>
          </a:p>
          <a:p>
            <a:r>
              <a:rPr lang="en-US" dirty="0"/>
              <a:t>Evaluate</a:t>
            </a:r>
          </a:p>
          <a:p>
            <a:r>
              <a:rPr lang="en-US" dirty="0"/>
              <a:t>Justify</a:t>
            </a:r>
          </a:p>
          <a:p>
            <a:r>
              <a:rPr lang="en-US" dirty="0"/>
              <a:t>To what extent</a:t>
            </a:r>
          </a:p>
          <a:p>
            <a:r>
              <a:rPr lang="en-US" dirty="0"/>
              <a:t>Formulate (HL paper 3 only)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0" y="63347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587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 (Introduction)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requirement of the project is to develop an original IT solution to a real problem for a specified </a:t>
            </a:r>
            <a:r>
              <a:rPr lang="en-US" dirty="0" smtClean="0"/>
              <a:t>client. Students </a:t>
            </a:r>
            <a:r>
              <a:rPr lang="en-US" dirty="0"/>
              <a:t>should undertake a challenging task using advanced techniques published annually on the OCC </a:t>
            </a:r>
            <a:r>
              <a:rPr lang="en-US" dirty="0" smtClean="0"/>
              <a:t>to demonstrate </a:t>
            </a:r>
            <a:r>
              <a:rPr lang="en-US" dirty="0"/>
              <a:t>their practical IT and project management skills.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0" y="6324178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 action="ppaction://hlinksldjump"/>
              </a:rPr>
              <a:t>Next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50292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Back to HL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5029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4" action="ppaction://hlinksldjump"/>
              </a:rPr>
              <a:t>Back to SL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403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 hours</a:t>
            </a:r>
          </a:p>
          <a:p>
            <a:r>
              <a:rPr lang="en-US" dirty="0" smtClean="0"/>
              <a:t>Maximum Mark 30</a:t>
            </a:r>
          </a:p>
          <a:p>
            <a:r>
              <a:rPr lang="en-US" dirty="0" smtClean="0"/>
              <a:t>Weighting </a:t>
            </a:r>
          </a:p>
          <a:p>
            <a:r>
              <a:rPr lang="en-US" dirty="0" smtClean="0"/>
              <a:t>SL 30%</a:t>
            </a:r>
          </a:p>
          <a:p>
            <a:r>
              <a:rPr lang="en-US" dirty="0" smtClean="0"/>
              <a:t>HL 20%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29400" y="631442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Next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3333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(Requirements)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Project consists of 3 parts</a:t>
            </a:r>
          </a:p>
          <a:p>
            <a:pPr lvl="1"/>
            <a:r>
              <a:rPr lang="en-US" dirty="0" smtClean="0"/>
              <a:t>A cover page</a:t>
            </a:r>
          </a:p>
          <a:p>
            <a:pPr lvl="1"/>
            <a:r>
              <a:rPr lang="en-US" dirty="0" smtClean="0"/>
              <a:t>The Product (IT Solution)</a:t>
            </a:r>
          </a:p>
          <a:p>
            <a:pPr lvl="1"/>
            <a:r>
              <a:rPr lang="en-US" dirty="0" smtClean="0"/>
              <a:t>The Documentation</a:t>
            </a:r>
          </a:p>
          <a:p>
            <a:r>
              <a:rPr lang="en-US" dirty="0"/>
              <a:t>All must be submitted for moderation in digital rather than hard copy format. Instructions for the </a:t>
            </a:r>
            <a:r>
              <a:rPr lang="en-US" dirty="0" smtClean="0"/>
              <a:t>submission of </a:t>
            </a:r>
            <a:r>
              <a:rPr lang="en-US" dirty="0"/>
              <a:t>student work can be found in the </a:t>
            </a:r>
            <a:r>
              <a:rPr lang="en-US" i="1" dirty="0"/>
              <a:t>Handbook of procedures for the Diploma Programme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29400" y="633478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Next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047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 (Choice of Topic)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identifying a problem, students can select any topic that interests them.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does not have to be </a:t>
            </a:r>
            <a:r>
              <a:rPr lang="en-US" dirty="0" smtClean="0"/>
              <a:t>directly related </a:t>
            </a:r>
            <a:r>
              <a:rPr lang="en-US" dirty="0"/>
              <a:t>to the specified themes in the </a:t>
            </a:r>
            <a:r>
              <a:rPr lang="en-US" dirty="0" smtClean="0"/>
              <a:t>syllabus. </a:t>
            </a:r>
          </a:p>
          <a:p>
            <a:r>
              <a:rPr lang="en-US" dirty="0" smtClean="0"/>
              <a:t>There </a:t>
            </a:r>
            <a:r>
              <a:rPr lang="en-US" dirty="0"/>
              <a:t>are several possibilities in choosing the client: the client chosen may be from inside the </a:t>
            </a:r>
            <a:r>
              <a:rPr lang="en-US" dirty="0" smtClean="0"/>
              <a:t>school environment</a:t>
            </a:r>
            <a:r>
              <a:rPr lang="en-US" dirty="0"/>
              <a:t>, or from outside the school, such as family or </a:t>
            </a:r>
            <a:r>
              <a:rPr lang="en-US" dirty="0" smtClean="0"/>
              <a:t>friends, </a:t>
            </a:r>
            <a:r>
              <a:rPr lang="en-US" dirty="0"/>
              <a:t>but must not be the ITGS </a:t>
            </a:r>
            <a:r>
              <a:rPr lang="en-US" dirty="0" smtClean="0"/>
              <a:t>teacher.</a:t>
            </a:r>
          </a:p>
          <a:p>
            <a:r>
              <a:rPr lang="en-US" dirty="0" smtClean="0"/>
              <a:t>It must however be approved by your ITGS teacher in order to make sure the topic is appropriate, and </a:t>
            </a:r>
            <a:r>
              <a:rPr lang="en-US" dirty="0" err="1" smtClean="0"/>
              <a:t>relevent</a:t>
            </a:r>
            <a:r>
              <a:rPr lang="en-US" dirty="0" smtClean="0"/>
              <a:t> to ITGS.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29400" y="633478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3" action="ppaction://hlinksldjump"/>
              </a:rPr>
              <a:t>Next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4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090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 (Topic Examples)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IB Diploma Programme theatre teacher (client) requires a method of managing the finance </a:t>
            </a:r>
            <a:r>
              <a:rPr lang="en-US" dirty="0" smtClean="0"/>
              <a:t>and seat </a:t>
            </a:r>
            <a:r>
              <a:rPr lang="en-US" dirty="0"/>
              <a:t>booking for a school theatre production (problem). A possible solution is to develop a </a:t>
            </a:r>
            <a:r>
              <a:rPr lang="en-US" dirty="0" smtClean="0"/>
              <a:t>multiple page spreadsheet </a:t>
            </a:r>
            <a:r>
              <a:rPr lang="en-US" dirty="0"/>
              <a:t>that links a diagrammatic representation of the seating plan with the </a:t>
            </a:r>
            <a:r>
              <a:rPr lang="en-US" dirty="0" smtClean="0"/>
              <a:t>financial information.</a:t>
            </a:r>
          </a:p>
          <a:p>
            <a:r>
              <a:rPr lang="en-US" dirty="0"/>
              <a:t>The IB Primary Years Programme or kindergarten teacher (client) requires a method to </a:t>
            </a:r>
            <a:r>
              <a:rPr lang="en-US" dirty="0" smtClean="0"/>
              <a:t>introduce the </a:t>
            </a:r>
            <a:r>
              <a:rPr lang="en-US" dirty="0"/>
              <a:t>basic greetings in another language to 4-year-olds (problem). A possible solution is to develop </a:t>
            </a:r>
            <a:r>
              <a:rPr lang="en-US" dirty="0" smtClean="0"/>
              <a:t>a multimedia </a:t>
            </a:r>
            <a:r>
              <a:rPr lang="en-US" dirty="0"/>
              <a:t>presentation that includes a series of sound and video clips.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29400" y="633478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Next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1134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en-US" sz="2800" dirty="0" smtClean="0"/>
          </a:p>
          <a:p>
            <a:pPr marL="45720" indent="0" algn="ctr">
              <a:buNone/>
            </a:pPr>
            <a:r>
              <a:rPr lang="en-US" sz="2800" dirty="0" smtClean="0">
                <a:hlinkClick r:id="rId2" action="ppaction://hlinksldjump"/>
              </a:rPr>
              <a:t>Cover page</a:t>
            </a:r>
            <a:endParaRPr lang="en-US" sz="2800" dirty="0" smtClean="0"/>
          </a:p>
          <a:p>
            <a:pPr marL="45720" indent="0" algn="ctr">
              <a:buNone/>
            </a:pPr>
            <a:endParaRPr lang="en-US" sz="2800" dirty="0" smtClean="0"/>
          </a:p>
          <a:p>
            <a:pPr marL="45720" indent="0" algn="ctr">
              <a:buNone/>
            </a:pPr>
            <a:r>
              <a:rPr lang="en-US" sz="2800" dirty="0" smtClean="0">
                <a:hlinkClick r:id="rId3" action="ppaction://hlinksldjump"/>
              </a:rPr>
              <a:t>Product</a:t>
            </a:r>
            <a:endParaRPr lang="en-US" sz="2800" dirty="0" smtClean="0"/>
          </a:p>
          <a:p>
            <a:pPr marL="45720" indent="0" algn="ctr">
              <a:buNone/>
            </a:pPr>
            <a:endParaRPr lang="en-US" sz="2800" dirty="0"/>
          </a:p>
          <a:p>
            <a:pPr marL="45720" indent="0" algn="ctr">
              <a:buNone/>
            </a:pPr>
            <a:r>
              <a:rPr lang="en-US" sz="2800" dirty="0" smtClean="0">
                <a:hlinkClick r:id="rId4" action="ppaction://hlinksldjump"/>
              </a:rPr>
              <a:t>Documentation</a:t>
            </a:r>
            <a:endParaRPr lang="en-US" sz="2800" dirty="0" smtClean="0"/>
          </a:p>
          <a:p>
            <a:pPr marL="45720" indent="0" algn="ctr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49713" y="60960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5" action="ppaction://hlinksldjump"/>
              </a:rPr>
              <a:t>Back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086600" y="633478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6" action="ppaction://hlinksldjump"/>
              </a:rPr>
              <a:t>Next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36946" y="63347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5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1381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cover page form is included within a ZIP file in either HTML or TXT format, available on the OCC. </a:t>
            </a:r>
            <a:r>
              <a:rPr lang="en-US" dirty="0" smtClean="0"/>
              <a:t>The cover </a:t>
            </a:r>
            <a:r>
              <a:rPr lang="en-US" dirty="0"/>
              <a:t>page form must be used.</a:t>
            </a:r>
          </a:p>
          <a:p>
            <a:r>
              <a:rPr lang="en-US" dirty="0"/>
              <a:t>The cover page must be submitted in HTML format and provide access to the product and the </a:t>
            </a:r>
            <a:r>
              <a:rPr lang="en-US" dirty="0" smtClean="0"/>
              <a:t>documentation via </a:t>
            </a:r>
            <a:r>
              <a:rPr lang="en-US" dirty="0"/>
              <a:t>relative hyperlinks.</a:t>
            </a:r>
          </a:p>
          <a:p>
            <a:r>
              <a:rPr lang="en-US" dirty="0"/>
              <a:t>The cover page is not included in the overall word count for the project.</a:t>
            </a:r>
          </a:p>
          <a:p>
            <a:r>
              <a:rPr lang="en-US" dirty="0"/>
              <a:t>If additional information to access or locate the product is required—for example, a username </a:t>
            </a:r>
            <a:r>
              <a:rPr lang="en-US" dirty="0" smtClean="0"/>
              <a:t>and password—this </a:t>
            </a:r>
            <a:r>
              <a:rPr lang="en-US" dirty="0"/>
              <a:t>must be provided in the cell provided on the cover page.</a:t>
            </a:r>
          </a:p>
          <a:p>
            <a:r>
              <a:rPr lang="en-US" dirty="0"/>
              <a:t>The cover page must be called [cand_no]_[cand_name]_CoverPage.htm and be located in the </a:t>
            </a:r>
            <a:r>
              <a:rPr lang="en-US" dirty="0" smtClean="0"/>
              <a:t>top-level folder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44145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776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product is the IT solution.</a:t>
            </a:r>
          </a:p>
          <a:p>
            <a:r>
              <a:rPr lang="en-US" dirty="0"/>
              <a:t>Students should aim to develop a product that uses advanced techniques (see the list of </a:t>
            </a:r>
            <a:r>
              <a:rPr lang="en-US" dirty="0" smtClean="0"/>
              <a:t>appropriate techniques </a:t>
            </a:r>
            <a:r>
              <a:rPr lang="en-US" dirty="0"/>
              <a:t>for the development of the project on the OCC), is fully functional, and the complete </a:t>
            </a:r>
            <a:r>
              <a:rPr lang="en-US" dirty="0" smtClean="0"/>
              <a:t>internal structure </a:t>
            </a:r>
            <a:r>
              <a:rPr lang="en-US" dirty="0"/>
              <a:t>of the product must be available for moderation</a:t>
            </a:r>
            <a:r>
              <a:rPr lang="en-US" dirty="0" smtClean="0"/>
              <a:t>.</a:t>
            </a:r>
          </a:p>
          <a:p>
            <a:r>
              <a:rPr lang="en-US" dirty="0"/>
              <a:t>It should be noted that products created using templates that show no evidence of modification in </a:t>
            </a:r>
            <a:r>
              <a:rPr lang="en-US" dirty="0" smtClean="0"/>
              <a:t>their structure</a:t>
            </a:r>
            <a:r>
              <a:rPr lang="en-US" dirty="0"/>
              <a:t>, design or functionality are not permitted. Examples of inappropriate products include:</a:t>
            </a:r>
          </a:p>
          <a:p>
            <a:pPr marL="320040" lvl="1" indent="0">
              <a:buNone/>
            </a:pPr>
            <a:r>
              <a:rPr lang="en-US" dirty="0"/>
              <a:t>• the development of a website (product) using a web-based template that completely determines </a:t>
            </a:r>
            <a:r>
              <a:rPr lang="en-US" dirty="0" smtClean="0"/>
              <a:t>its structure </a:t>
            </a:r>
            <a:r>
              <a:rPr lang="en-US" dirty="0"/>
              <a:t>and layout</a:t>
            </a:r>
          </a:p>
          <a:p>
            <a:pPr marL="320040" lvl="1" indent="0">
              <a:buNone/>
            </a:pPr>
            <a:r>
              <a:rPr lang="en-US" dirty="0"/>
              <a:t>• a product consisting of a data </a:t>
            </a:r>
            <a:r>
              <a:rPr lang="en-US" dirty="0" err="1"/>
              <a:t>mashup</a:t>
            </a:r>
            <a:r>
              <a:rPr lang="en-US" dirty="0"/>
              <a:t> consisting only of secondary data</a:t>
            </a:r>
          </a:p>
          <a:p>
            <a:pPr marL="320040" lvl="1" indent="0">
              <a:buNone/>
            </a:pPr>
            <a:r>
              <a:rPr lang="en-US" dirty="0"/>
              <a:t>• the use of unmodified exemplar products or templates provided with software such as the </a:t>
            </a:r>
            <a:r>
              <a:rPr lang="en-US" dirty="0" err="1" smtClean="0"/>
              <a:t>Northwind</a:t>
            </a:r>
            <a:r>
              <a:rPr lang="en-US" dirty="0" smtClean="0"/>
              <a:t> database </a:t>
            </a:r>
            <a:r>
              <a:rPr lang="en-US" dirty="0"/>
              <a:t>in Microsoft Access®.</a:t>
            </a:r>
          </a:p>
          <a:p>
            <a:pPr marL="320040" lvl="1" indent="0">
              <a:buNone/>
            </a:pPr>
            <a:r>
              <a:rPr lang="en-US" dirty="0"/>
              <a:t>• Any text within the product is not included in the overall word count for the project.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44145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024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 (Standard Level)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(Higher Level)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Difference between SL and HL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Standard level is when your are taking the single semester ITGS class.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Higher level is when you are taking the full year class.</a:t>
            </a:r>
          </a:p>
          <a:p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155322" y="6334780"/>
            <a:ext cx="969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" lvl="0" algn="r">
              <a:spcBef>
                <a:spcPct val="20000"/>
              </a:spcBef>
              <a:buClr>
                <a:srgbClr val="FF8600"/>
              </a:buClr>
            </a:pPr>
            <a:r>
              <a:rPr lang="en-US" sz="2800" dirty="0">
                <a:solidFill>
                  <a:prstClr val="white"/>
                </a:solidFill>
                <a:hlinkClick r:id="rId2" action="ppaction://hlinksldjump"/>
              </a:rPr>
              <a:t>Next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5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To </a:t>
            </a:r>
            <a:r>
              <a:rPr lang="en-US" dirty="0"/>
              <a:t>assist students in the development and submission of the project, the ZIP file contains the cover </a:t>
            </a:r>
            <a:r>
              <a:rPr lang="en-US" dirty="0" smtClean="0"/>
              <a:t>page, analysis </a:t>
            </a:r>
            <a:r>
              <a:rPr lang="en-US" dirty="0"/>
              <a:t>form, project schedule form and product design </a:t>
            </a:r>
            <a:r>
              <a:rPr lang="en-US" dirty="0" smtClean="0"/>
              <a:t>form. The </a:t>
            </a:r>
            <a:r>
              <a:rPr lang="en-US" dirty="0"/>
              <a:t>documentation must consist of eight </a:t>
            </a:r>
            <a:r>
              <a:rPr lang="en-US" dirty="0" smtClean="0"/>
              <a:t>files. 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The </a:t>
            </a:r>
            <a:r>
              <a:rPr lang="en-US" dirty="0"/>
              <a:t>final documentation consists of the following.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44145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Next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2721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Documentation </a:t>
            </a:r>
            <a:br>
              <a:rPr lang="en-US" dirty="0" smtClean="0"/>
            </a:br>
            <a:r>
              <a:rPr lang="en-US" sz="3100" dirty="0" smtClean="0"/>
              <a:t>(Information Added to Forms)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en-US" dirty="0">
                <a:latin typeface="MyriadPro-Regular"/>
              </a:rPr>
              <a:t>• </a:t>
            </a:r>
            <a:r>
              <a:rPr lang="en-US" b="1" dirty="0">
                <a:latin typeface="MyriadPro-Bold"/>
              </a:rPr>
              <a:t>Information added to forms </a:t>
            </a:r>
            <a:r>
              <a:rPr lang="en-US" dirty="0">
                <a:latin typeface="MyriadPro-Regular"/>
              </a:rPr>
              <a:t>to provide evidence of the analysis, a project schedule and the </a:t>
            </a:r>
            <a:r>
              <a:rPr lang="en-US" dirty="0" smtClean="0">
                <a:latin typeface="MyriadPro-Regular"/>
              </a:rPr>
              <a:t>design of </a:t>
            </a:r>
            <a:r>
              <a:rPr lang="en-US" dirty="0">
                <a:latin typeface="MyriadPro-Regular"/>
              </a:rPr>
              <a:t>the product.</a:t>
            </a:r>
          </a:p>
          <a:p>
            <a:pPr marL="45720" indent="0">
              <a:buNone/>
            </a:pPr>
            <a:endParaRPr lang="en-US" dirty="0" smtClean="0">
              <a:latin typeface="MyriadPro-Regular"/>
            </a:endParaRPr>
          </a:p>
          <a:p>
            <a:pPr marL="45720" indent="0">
              <a:buNone/>
            </a:pPr>
            <a:r>
              <a:rPr lang="en-US" dirty="0" smtClean="0">
                <a:latin typeface="MyriadPro-Regular"/>
              </a:rPr>
              <a:t>The </a:t>
            </a:r>
            <a:r>
              <a:rPr lang="en-US" dirty="0">
                <a:latin typeface="MyriadPro-Regular"/>
              </a:rPr>
              <a:t>information added to the forms must be in the following style(s):</a:t>
            </a:r>
          </a:p>
          <a:p>
            <a:pPr marL="320040" lvl="1" indent="0">
              <a:buNone/>
            </a:pPr>
            <a:r>
              <a:rPr lang="en-US" dirty="0">
                <a:latin typeface="MyriadPro-Regular"/>
              </a:rPr>
              <a:t>–– bullet points or tables to list information</a:t>
            </a:r>
          </a:p>
          <a:p>
            <a:pPr marL="320040" lvl="1" indent="0">
              <a:buNone/>
            </a:pPr>
            <a:r>
              <a:rPr lang="en-US" dirty="0">
                <a:latin typeface="MyriadPro-Regular"/>
              </a:rPr>
              <a:t>–– scanned diagrams or other appropriate images as part of the design process</a:t>
            </a:r>
          </a:p>
          <a:p>
            <a:pPr marL="320040" lvl="1" indent="0">
              <a:buNone/>
            </a:pPr>
            <a:r>
              <a:rPr lang="en-US" dirty="0">
                <a:latin typeface="MyriadPro-Regular"/>
              </a:rPr>
              <a:t>–– other styles of non-extended writing or diagrammatic representation such as flow charts, Gantt</a:t>
            </a:r>
          </a:p>
          <a:p>
            <a:pPr marL="320040" lvl="1" indent="0">
              <a:buNone/>
            </a:pPr>
            <a:r>
              <a:rPr lang="en-US" dirty="0">
                <a:latin typeface="MyriadPro-Regular"/>
              </a:rPr>
              <a:t>charts or spider diagrams where appropriate.</a:t>
            </a:r>
          </a:p>
          <a:p>
            <a:pPr marL="45720" indent="0">
              <a:buNone/>
            </a:pPr>
            <a:endParaRPr lang="en-US" dirty="0" smtClean="0">
              <a:latin typeface="MyriadPro-Regular"/>
            </a:endParaRPr>
          </a:p>
          <a:p>
            <a:pPr marL="45720" indent="0">
              <a:buNone/>
            </a:pPr>
            <a:r>
              <a:rPr lang="en-US" dirty="0" smtClean="0">
                <a:latin typeface="MyriadPro-Regular"/>
              </a:rPr>
              <a:t>This </a:t>
            </a:r>
            <a:r>
              <a:rPr lang="en-US" dirty="0">
                <a:latin typeface="MyriadPro-Regular"/>
              </a:rPr>
              <a:t>information is not included in the word count unless the student includes extended writing. </a:t>
            </a:r>
            <a:r>
              <a:rPr lang="en-US" dirty="0" smtClean="0">
                <a:latin typeface="MyriadPro-Regular"/>
              </a:rPr>
              <a:t>In this </a:t>
            </a:r>
            <a:r>
              <a:rPr lang="en-US" dirty="0">
                <a:latin typeface="MyriadPro-Regular"/>
              </a:rPr>
              <a:t>case, the words will be included in the word count</a:t>
            </a:r>
            <a:r>
              <a:rPr lang="en-US" dirty="0" smtClean="0">
                <a:latin typeface="MyriadPro-Regular"/>
              </a:rPr>
              <a:t>.</a:t>
            </a:r>
          </a:p>
          <a:p>
            <a:pPr marL="45720" indent="0">
              <a:buNone/>
            </a:pPr>
            <a:endParaRPr lang="en-US" b="1" dirty="0" smtClean="0">
              <a:latin typeface="MyriadPro-Bold"/>
            </a:endParaRPr>
          </a:p>
          <a:p>
            <a:pPr marL="45720" indent="0">
              <a:buNone/>
            </a:pPr>
            <a:r>
              <a:rPr lang="en-US" b="1" dirty="0" smtClean="0">
                <a:latin typeface="MyriadPro-Bold"/>
              </a:rPr>
              <a:t>The </a:t>
            </a:r>
            <a:r>
              <a:rPr lang="en-US" b="1" dirty="0">
                <a:latin typeface="MyriadPro-Bold"/>
              </a:rPr>
              <a:t>templates in the ZIP file must be used</a:t>
            </a:r>
            <a:r>
              <a:rPr lang="en-US" dirty="0" smtClean="0">
                <a:latin typeface="MyriadPro-Regular"/>
              </a:rPr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44145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3" action="ppaction://hlinksldjump"/>
              </a:rPr>
              <a:t>Next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030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Documentation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(A Series of Documents)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dirty="0">
                <a:latin typeface="MyriadPro-Regular"/>
              </a:rPr>
              <a:t>• </a:t>
            </a:r>
            <a:r>
              <a:rPr lang="en-US" b="1" dirty="0">
                <a:latin typeface="MyriadPro-Bold"/>
              </a:rPr>
              <a:t>A series of documents </a:t>
            </a:r>
            <a:r>
              <a:rPr lang="en-US" dirty="0">
                <a:latin typeface="MyriadPro-Regular"/>
              </a:rPr>
              <a:t>that use text (continuous writing) that:</a:t>
            </a:r>
          </a:p>
          <a:p>
            <a:pPr marL="320040" lvl="1" indent="0">
              <a:buNone/>
            </a:pPr>
            <a:r>
              <a:rPr lang="en-US" dirty="0">
                <a:latin typeface="MyriadPro-Regular"/>
              </a:rPr>
              <a:t>–– identifies the client’s problem and explains how the present scenario is inadequate</a:t>
            </a:r>
          </a:p>
          <a:p>
            <a:pPr marL="320040" lvl="1" indent="0">
              <a:buNone/>
            </a:pPr>
            <a:r>
              <a:rPr lang="en-US" dirty="0">
                <a:latin typeface="MyriadPro-Regular"/>
              </a:rPr>
              <a:t>–– justifies the rationale behind the choice and development of the IT solution</a:t>
            </a:r>
          </a:p>
          <a:p>
            <a:pPr marL="320040" lvl="1" indent="0">
              <a:buNone/>
            </a:pPr>
            <a:r>
              <a:rPr lang="en-US" dirty="0">
                <a:latin typeface="MyriadPro-Regular"/>
              </a:rPr>
              <a:t>–– evaluates the success of the product in resolving the existing inadequacies.</a:t>
            </a:r>
          </a:p>
          <a:p>
            <a:pPr marL="45720" indent="0">
              <a:buNone/>
            </a:pPr>
            <a:r>
              <a:rPr lang="en-US" dirty="0">
                <a:latin typeface="MyriadPro-Regular"/>
              </a:rPr>
              <a:t>This is the </a:t>
            </a:r>
            <a:r>
              <a:rPr lang="en-US" b="1" dirty="0">
                <a:latin typeface="MyriadPro-Bold"/>
              </a:rPr>
              <a:t>only </a:t>
            </a:r>
            <a:r>
              <a:rPr lang="en-US" dirty="0">
                <a:latin typeface="MyriadPro-Regular"/>
              </a:rPr>
              <a:t>information included in the word count and </a:t>
            </a:r>
            <a:r>
              <a:rPr lang="en-US" b="1" dirty="0">
                <a:latin typeface="MyriadPro-Bold"/>
              </a:rPr>
              <a:t>must not exceed 2,000 words</a:t>
            </a:r>
            <a:r>
              <a:rPr lang="en-US" dirty="0">
                <a:latin typeface="MyriadPro-Regular"/>
              </a:rPr>
              <a:t>.</a:t>
            </a:r>
          </a:p>
          <a:p>
            <a:pPr marL="45720" indent="0">
              <a:buNone/>
            </a:pPr>
            <a:r>
              <a:rPr lang="en-US" b="1" dirty="0">
                <a:latin typeface="MyriadPro-Bold"/>
              </a:rPr>
              <a:t>It is recommended that the templates in the ZIP file are used</a:t>
            </a:r>
            <a:r>
              <a:rPr lang="en-US" dirty="0">
                <a:latin typeface="MyriadPro-Regular"/>
              </a:rPr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44145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3" action="ppaction://hlinksldjump"/>
              </a:rPr>
              <a:t>Next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8116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Documentation </a:t>
            </a:r>
            <a:br>
              <a:rPr lang="en-US" dirty="0" smtClean="0"/>
            </a:br>
            <a:r>
              <a:rPr lang="en-US" sz="3100" dirty="0" smtClean="0"/>
              <a:t>(Evidence of Consultation with the Client)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Evidence </a:t>
            </a:r>
            <a:r>
              <a:rPr lang="en-US" dirty="0"/>
              <a:t>of consultation with the client, such as a written record of the interview (either a </a:t>
            </a:r>
            <a:r>
              <a:rPr lang="en-US" dirty="0" smtClean="0"/>
              <a:t>summary or </a:t>
            </a:r>
            <a:r>
              <a:rPr lang="en-US" dirty="0"/>
              <a:t>transcript), a sound file, a video, or an exchange of emails that may be supported by a </a:t>
            </a:r>
            <a:r>
              <a:rPr lang="en-US" dirty="0" smtClean="0"/>
              <a:t>questionnaire, providing </a:t>
            </a:r>
            <a:r>
              <a:rPr lang="en-US" dirty="0"/>
              <a:t>evidence of the initial consultation and the gathering of feedback from the client after </a:t>
            </a:r>
            <a:r>
              <a:rPr lang="en-US" dirty="0" smtClean="0"/>
              <a:t>the product </a:t>
            </a:r>
            <a:r>
              <a:rPr lang="en-US" dirty="0"/>
              <a:t>is completed. This information must be referenced under the appropriate criterion </a:t>
            </a:r>
            <a:r>
              <a:rPr lang="en-US" dirty="0" smtClean="0"/>
              <a:t>heading, and </a:t>
            </a:r>
            <a:r>
              <a:rPr lang="en-US" dirty="0"/>
              <a:t>is not included in the word count.</a:t>
            </a:r>
          </a:p>
          <a:p>
            <a:r>
              <a:rPr lang="en-US" dirty="0"/>
              <a:t>It is recommended that the name of the client and their occupation and the date of the </a:t>
            </a:r>
            <a:r>
              <a:rPr lang="en-US" dirty="0" smtClean="0"/>
              <a:t>consultation are </a:t>
            </a:r>
            <a:r>
              <a:rPr lang="en-US" dirty="0"/>
              <a:t>clearly stated.</a:t>
            </a:r>
          </a:p>
          <a:p>
            <a:r>
              <a:rPr lang="en-US" dirty="0"/>
              <a:t>Because of the different media that can be used, there are no templates in the ZIP file </a:t>
            </a:r>
            <a:r>
              <a:rPr lang="en-US" dirty="0" smtClean="0"/>
              <a:t>for evidence </a:t>
            </a:r>
            <a:r>
              <a:rPr lang="en-US" dirty="0"/>
              <a:t>of consultation between the student and the client.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44145" y="632323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3" action="ppaction://hlinksldjump"/>
              </a:rPr>
              <a:t>Next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5892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Criterion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 action="ppaction://hlinksldjump"/>
              </a:rPr>
              <a:t>Criterion A</a:t>
            </a:r>
            <a:endParaRPr lang="en-US" sz="2800" dirty="0" smtClean="0"/>
          </a:p>
          <a:p>
            <a:r>
              <a:rPr lang="en-US" sz="2800" dirty="0" smtClean="0">
                <a:hlinkClick r:id="rId3" action="ppaction://hlinksldjump"/>
              </a:rPr>
              <a:t>Criterion B</a:t>
            </a:r>
            <a:endParaRPr lang="en-US" sz="2800" dirty="0" smtClean="0"/>
          </a:p>
          <a:p>
            <a:r>
              <a:rPr lang="en-US" sz="2800" dirty="0" smtClean="0">
                <a:hlinkClick r:id="rId4" action="ppaction://hlinksldjump"/>
              </a:rPr>
              <a:t>Criterion C</a:t>
            </a:r>
            <a:endParaRPr lang="en-US" sz="2800" dirty="0" smtClean="0"/>
          </a:p>
          <a:p>
            <a:r>
              <a:rPr lang="en-US" sz="2800" dirty="0" smtClean="0">
                <a:hlinkClick r:id="rId5" action="ppaction://hlinksldjump"/>
              </a:rPr>
              <a:t>Criterion D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6" action="ppaction://hlinksldjump"/>
              </a:rPr>
              <a:t>Criterion E</a:t>
            </a:r>
            <a:endParaRPr lang="en-US" sz="2800" dirty="0" smtClean="0"/>
          </a:p>
          <a:p>
            <a:r>
              <a:rPr lang="en-US" sz="2800" dirty="0" smtClean="0">
                <a:hlinkClick r:id="rId7" action="ppaction://hlinksldjump"/>
              </a:rPr>
              <a:t>Criterion F</a:t>
            </a:r>
            <a:endParaRPr lang="en-US" sz="2800" dirty="0" smtClean="0"/>
          </a:p>
          <a:p>
            <a:r>
              <a:rPr lang="en-US" sz="2800" dirty="0" smtClean="0">
                <a:hlinkClick r:id="rId8" action="ppaction://hlinksldjump"/>
              </a:rPr>
              <a:t>Criterion G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086600" y="633478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9" action="ppaction://hlinksldjump"/>
              </a:rPr>
              <a:t>Next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36946" y="63347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10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86467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Criterion </a:t>
            </a:r>
            <a:r>
              <a:rPr lang="en-US" dirty="0"/>
              <a:t>A </a:t>
            </a:r>
            <a:r>
              <a:rPr lang="en-US" sz="2700" dirty="0"/>
              <a:t>(Initial investigation and initial consultation with </a:t>
            </a:r>
            <a:r>
              <a:rPr lang="en-US" sz="2700" dirty="0" smtClean="0"/>
              <a:t>client)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client and the information problem</a:t>
            </a:r>
          </a:p>
          <a:p>
            <a:pPr lvl="1"/>
            <a:r>
              <a:rPr lang="en-US" dirty="0"/>
              <a:t>The student must identify a specific client who has a problem with the present situation that can be </a:t>
            </a:r>
            <a:r>
              <a:rPr lang="en-US" dirty="0" smtClean="0"/>
              <a:t>best addressed </a:t>
            </a:r>
            <a:r>
              <a:rPr lang="en-US" dirty="0"/>
              <a:t>by an IT solution. The client is the person(s) who needs the IT solution (product). After </a:t>
            </a:r>
            <a:r>
              <a:rPr lang="en-US" dirty="0" smtClean="0"/>
              <a:t>consulting with </a:t>
            </a:r>
            <a:r>
              <a:rPr lang="en-US" dirty="0"/>
              <a:t>the client, the student must explain the inadequacies of the present situation, which may or may </a:t>
            </a:r>
            <a:r>
              <a:rPr lang="en-US" dirty="0" smtClean="0"/>
              <a:t>not involve </a:t>
            </a:r>
            <a:r>
              <a:rPr lang="en-US" dirty="0"/>
              <a:t>the use of an IT system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The following key questions should be considered.</a:t>
            </a:r>
          </a:p>
          <a:p>
            <a:pPr lvl="2"/>
            <a:r>
              <a:rPr lang="en-US" dirty="0" smtClean="0"/>
              <a:t>Who </a:t>
            </a:r>
            <a:r>
              <a:rPr lang="en-US" dirty="0"/>
              <a:t>is the client?</a:t>
            </a:r>
          </a:p>
          <a:p>
            <a:pPr lvl="2"/>
            <a:r>
              <a:rPr lang="en-US" dirty="0" smtClean="0"/>
              <a:t>What </a:t>
            </a:r>
            <a:r>
              <a:rPr lang="en-US" dirty="0"/>
              <a:t>is the present situation?</a:t>
            </a:r>
          </a:p>
          <a:p>
            <a:pPr lvl="2"/>
            <a:r>
              <a:rPr lang="en-US" dirty="0" smtClean="0"/>
              <a:t>What </a:t>
            </a:r>
            <a:r>
              <a:rPr lang="en-US" dirty="0"/>
              <a:t>are the inadequacies of the present situation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This information must be obtained from the client and can be presented in a variety of ways, such as a written record of the interview (either a summary or transcript), a sound file, a video, or an exchange of emails that may be supported by a questionnaire.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0835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Criterion B (Analysis)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student must ensure that the proposed IT solution addresses the inadequacies identified in criterion A.</a:t>
            </a:r>
          </a:p>
          <a:p>
            <a:pPr lvl="1"/>
            <a:r>
              <a:rPr lang="en-US" dirty="0"/>
              <a:t>The analysis form must be used.</a:t>
            </a:r>
          </a:p>
          <a:p>
            <a:pPr lvl="1"/>
            <a:r>
              <a:rPr lang="en-US" dirty="0"/>
              <a:t>The analysis must consist of the following two parts, which must be submitted as a single document.</a:t>
            </a:r>
          </a:p>
          <a:p>
            <a:pPr lvl="2"/>
            <a:r>
              <a:rPr lang="en-US" dirty="0" smtClean="0">
                <a:hlinkClick r:id="rId2" action="ppaction://hlinksldjump"/>
              </a:rPr>
              <a:t>A </a:t>
            </a:r>
            <a:r>
              <a:rPr lang="en-US" dirty="0">
                <a:hlinkClick r:id="rId2" action="ppaction://hlinksldjump"/>
              </a:rPr>
              <a:t>completed requirements specification using the first section of the form</a:t>
            </a:r>
            <a:endParaRPr lang="en-US" dirty="0"/>
          </a:p>
          <a:p>
            <a:pPr lvl="2"/>
            <a:r>
              <a:rPr lang="en-US" dirty="0" smtClean="0">
                <a:hlinkClick r:id="rId3" action="ppaction://hlinksldjump"/>
              </a:rPr>
              <a:t>Justification </a:t>
            </a:r>
            <a:r>
              <a:rPr lang="en-US" dirty="0">
                <a:hlinkClick r:id="rId3" action="ppaction://hlinksldjump"/>
              </a:rPr>
              <a:t>for the proposed solution, as extended writing using the second section of the form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4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833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information must be included.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System interaction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Input and output requirements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Processing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Security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Specific performance criteria that are evaluated in criterion F to determine the effectiveness of </a:t>
            </a:r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1929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Justification of 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rationale behind the choice of the proposed solution must be in extended writing justifying how </a:t>
            </a:r>
            <a:r>
              <a:rPr lang="en-US" dirty="0" smtClean="0"/>
              <a:t>the choice </a:t>
            </a:r>
            <a:r>
              <a:rPr lang="en-US" dirty="0"/>
              <a:t>of this particular product is the most effective IT solution to the problem identified in criterion A. It </a:t>
            </a:r>
            <a:r>
              <a:rPr lang="en-US" dirty="0" smtClean="0"/>
              <a:t>is expected </a:t>
            </a:r>
            <a:r>
              <a:rPr lang="en-US" dirty="0"/>
              <a:t>that this is based largely on the information within the requirements </a:t>
            </a:r>
            <a:r>
              <a:rPr lang="en-US" dirty="0" smtClean="0"/>
              <a:t>specification. Other </a:t>
            </a:r>
            <a:r>
              <a:rPr lang="en-US" dirty="0"/>
              <a:t>information that can be included in the justification for the proposed IT solution may refer to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• whether the student has the IT skills and access to the software required to develop the IT solution</a:t>
            </a:r>
          </a:p>
          <a:p>
            <a:pPr lvl="1"/>
            <a:r>
              <a:rPr lang="en-US" dirty="0"/>
              <a:t>• whether the client’s hardware and software is compatible with the IT solution</a:t>
            </a:r>
          </a:p>
          <a:p>
            <a:pPr lvl="1"/>
            <a:r>
              <a:rPr lang="en-US" dirty="0"/>
              <a:t>• the level of training necessary for the client to use and maintain the proposed IT solution</a:t>
            </a:r>
          </a:p>
          <a:p>
            <a:pPr lvl="1"/>
            <a:r>
              <a:rPr lang="en-US" dirty="0"/>
              <a:t>• to what extent the input and output requirements of the client are met by the IT solution</a:t>
            </a:r>
          </a:p>
          <a:p>
            <a:pPr lvl="1"/>
            <a:r>
              <a:rPr lang="en-US" dirty="0"/>
              <a:t>• whether the data required for the IT solution can be obtained by either the client or the student</a:t>
            </a:r>
          </a:p>
          <a:p>
            <a:pPr lvl="1"/>
            <a:r>
              <a:rPr lang="en-US" dirty="0"/>
              <a:t>• how any security implications for the development and operation of the IT solution can be resolved.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175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Criterion C (Project Schedule)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project schedule form must be used.</a:t>
            </a:r>
          </a:p>
          <a:p>
            <a:pPr lvl="1"/>
            <a:r>
              <a:rPr lang="en-US" dirty="0"/>
              <a:t>The project schedule must be implemented for the proposed IT solution in criterion </a:t>
            </a:r>
            <a:r>
              <a:rPr lang="en-US" dirty="0" smtClean="0"/>
              <a:t>B. A </a:t>
            </a:r>
            <a:r>
              <a:rPr lang="en-US" dirty="0"/>
              <a:t>plan based on the research into the proposed IT solution and the factors involved (stakeholders, </a:t>
            </a:r>
            <a:r>
              <a:rPr lang="en-US" dirty="0" smtClean="0"/>
              <a:t>software, hardware</a:t>
            </a:r>
            <a:r>
              <a:rPr lang="en-US" dirty="0"/>
              <a:t>, network requirements, data, input and output, processes and policies) is developed </a:t>
            </a:r>
            <a:r>
              <a:rPr lang="en-US" dirty="0" smtClean="0"/>
              <a:t>that addresses</a:t>
            </a:r>
            <a:r>
              <a:rPr lang="en-US" dirty="0"/>
              <a:t>: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key events in planning, designing, developing, testing and implementing the product in the </a:t>
            </a:r>
            <a:r>
              <a:rPr lang="en-US" dirty="0" smtClean="0"/>
              <a:t>form of </a:t>
            </a:r>
            <a:r>
              <a:rPr lang="en-US" dirty="0"/>
              <a:t>a timeline</a:t>
            </a:r>
          </a:p>
          <a:p>
            <a:pPr lvl="2"/>
            <a:r>
              <a:rPr lang="en-US" dirty="0" smtClean="0"/>
              <a:t>any </a:t>
            </a:r>
            <a:r>
              <a:rPr lang="en-US" dirty="0"/>
              <a:t>other issues that may arise which may affect the development of the product.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50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1940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There are different requirements for both </a:t>
            </a:r>
            <a:r>
              <a:rPr lang="en-US" b="1" dirty="0" smtClean="0"/>
              <a:t>SL</a:t>
            </a:r>
            <a:r>
              <a:rPr lang="en-US" dirty="0" smtClean="0"/>
              <a:t> (standard level) and </a:t>
            </a:r>
            <a:r>
              <a:rPr lang="en-US" b="1" dirty="0" smtClean="0"/>
              <a:t>HL</a:t>
            </a:r>
            <a:r>
              <a:rPr lang="en-US" dirty="0" smtClean="0"/>
              <a:t> (Higher Level)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48400" y="633478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Next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904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Criterion D (Product Design)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product design form must be used. It should include:</a:t>
            </a:r>
          </a:p>
          <a:p>
            <a:pPr lvl="1"/>
            <a:r>
              <a:rPr lang="en-US" dirty="0"/>
              <a:t>• design methodologies appropriate to the type of IT product being designed</a:t>
            </a:r>
          </a:p>
          <a:p>
            <a:pPr lvl="1"/>
            <a:r>
              <a:rPr lang="en-US" dirty="0"/>
              <a:t>• different levels of draft design, such as the overall structure as well as the internal layout of the </a:t>
            </a:r>
            <a:r>
              <a:rPr lang="en-US" dirty="0" smtClean="0"/>
              <a:t>product itself</a:t>
            </a:r>
            <a:r>
              <a:rPr lang="en-US" dirty="0"/>
              <a:t>. This can also include investigation into specific elements used within the product (such as </a:t>
            </a:r>
            <a:r>
              <a:rPr lang="en-US" dirty="0" smtClean="0"/>
              <a:t>fonts, graphic </a:t>
            </a:r>
            <a:r>
              <a:rPr lang="en-US" dirty="0"/>
              <a:t>elements, effects)</a:t>
            </a:r>
          </a:p>
          <a:p>
            <a:pPr lvl="1"/>
            <a:r>
              <a:rPr lang="en-US" dirty="0"/>
              <a:t>• identification of a range of appropriate resources and techniques required for the development of </a:t>
            </a:r>
            <a:r>
              <a:rPr lang="en-US" dirty="0" smtClean="0"/>
              <a:t>the product</a:t>
            </a:r>
            <a:endParaRPr lang="en-US" dirty="0"/>
          </a:p>
          <a:p>
            <a:pPr lvl="1"/>
            <a:r>
              <a:rPr lang="en-US" dirty="0"/>
              <a:t>• evidence of a test plan that addresses the main areas of functionality of the product</a:t>
            </a:r>
          </a:p>
          <a:p>
            <a:pPr lvl="1"/>
            <a:r>
              <a:rPr lang="en-US" dirty="0"/>
              <a:t>• evidence of the agreement of the client to develop the product.</a:t>
            </a:r>
          </a:p>
          <a:p>
            <a:r>
              <a:rPr lang="en-US" dirty="0"/>
              <a:t>The product design should be in sufficient detail so the product could be independently created by an </a:t>
            </a:r>
            <a:r>
              <a:rPr lang="en-US" dirty="0" smtClean="0"/>
              <a:t>IT literate third </a:t>
            </a:r>
            <a:r>
              <a:rPr lang="en-US" dirty="0"/>
              <a:t>party.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72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Criterion E (Product Development)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information in the documentation linked to the development of the product must provide a </a:t>
            </a:r>
            <a:r>
              <a:rPr lang="en-US" dirty="0" smtClean="0"/>
              <a:t>detailed account</a:t>
            </a:r>
            <a:r>
              <a:rPr lang="en-US" dirty="0"/>
              <a:t>, using extended writing, to justify the following.</a:t>
            </a:r>
          </a:p>
          <a:p>
            <a:pPr lvl="1"/>
            <a:r>
              <a:rPr lang="en-US" dirty="0"/>
              <a:t>• The structure of the product and why it is appropriate</a:t>
            </a:r>
          </a:p>
          <a:p>
            <a:pPr lvl="1"/>
            <a:r>
              <a:rPr lang="en-US" dirty="0"/>
              <a:t>• The techniques used (see the list on the OCC), including screenshots, in the development of </a:t>
            </a:r>
            <a:r>
              <a:rPr lang="en-US" dirty="0" smtClean="0"/>
              <a:t>the product</a:t>
            </a:r>
            <a:r>
              <a:rPr lang="en-US" dirty="0"/>
              <a:t>, and reasons why they are appropriate to it</a:t>
            </a:r>
          </a:p>
          <a:p>
            <a:pPr lvl="1"/>
            <a:r>
              <a:rPr lang="en-US" dirty="0"/>
              <a:t>• Additional technical information, if appropriate, that will support the functionality of the </a:t>
            </a:r>
            <a:r>
              <a:rPr lang="en-US" dirty="0" smtClean="0"/>
              <a:t>product, such </a:t>
            </a:r>
            <a:r>
              <a:rPr lang="en-US" dirty="0"/>
              <a:t>as web hosting or security information</a:t>
            </a:r>
          </a:p>
          <a:p>
            <a:r>
              <a:rPr lang="en-US" dirty="0"/>
              <a:t>Any reference material such as templates, program code, applets or other materials that have been used </a:t>
            </a:r>
            <a:r>
              <a:rPr lang="en-US" dirty="0" smtClean="0"/>
              <a:t>or modified </a:t>
            </a:r>
            <a:r>
              <a:rPr lang="en-US" dirty="0"/>
              <a:t>must be acknowledged. Failure to do so will be considered a significant omission.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338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Criterion F </a:t>
            </a:r>
            <a:r>
              <a:rPr lang="en-US" sz="3600" dirty="0" smtClean="0"/>
              <a:t>(Product Evaluation and future product development)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criterion should be completed as two parts. </a:t>
            </a:r>
            <a:endParaRPr lang="en-US" dirty="0" smtClean="0"/>
          </a:p>
          <a:p>
            <a:pPr lvl="1"/>
            <a:r>
              <a:rPr lang="en-US" dirty="0" smtClean="0">
                <a:hlinkClick r:id="rId2" action="ppaction://hlinksldjump"/>
              </a:rPr>
              <a:t>The </a:t>
            </a:r>
            <a:r>
              <a:rPr lang="en-US" dirty="0">
                <a:hlinkClick r:id="rId2" action="ppaction://hlinksldjump"/>
              </a:rPr>
              <a:t>first part deals with the evaluation of the product </a:t>
            </a:r>
            <a:r>
              <a:rPr lang="en-US" dirty="0" smtClean="0">
                <a:hlinkClick r:id="rId2" action="ppaction://hlinksldjump"/>
              </a:rPr>
              <a:t>by the </a:t>
            </a:r>
            <a:r>
              <a:rPr lang="en-US" dirty="0">
                <a:hlinkClick r:id="rId2" action="ppaction://hlinksldjump"/>
              </a:rPr>
              <a:t>client, including any feedback given and including any problems identified. </a:t>
            </a:r>
            <a:endParaRPr lang="en-US" dirty="0"/>
          </a:p>
          <a:p>
            <a:pPr lvl="1"/>
            <a:r>
              <a:rPr lang="en-US" dirty="0" smtClean="0">
                <a:hlinkClick r:id="rId2" action="ppaction://hlinksldjump"/>
              </a:rPr>
              <a:t>The </a:t>
            </a:r>
            <a:r>
              <a:rPr lang="en-US" dirty="0">
                <a:hlinkClick r:id="rId2" action="ppaction://hlinksldjump"/>
              </a:rPr>
              <a:t>second part </a:t>
            </a:r>
            <a:r>
              <a:rPr lang="en-US" dirty="0" smtClean="0">
                <a:hlinkClick r:id="rId2" action="ppaction://hlinksldjump"/>
              </a:rPr>
              <a:t>makes recommendations </a:t>
            </a:r>
            <a:r>
              <a:rPr lang="en-US" dirty="0">
                <a:hlinkClick r:id="rId2" action="ppaction://hlinksldjump"/>
              </a:rPr>
              <a:t>for the future development of the product.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3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8832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information must be obtained from the client and can be presented in a variety of ways, such as </a:t>
            </a:r>
            <a:r>
              <a:rPr lang="en-US" dirty="0" smtClean="0"/>
              <a:t>a written </a:t>
            </a:r>
            <a:r>
              <a:rPr lang="en-US" dirty="0"/>
              <a:t>record of the interview (either a summary or transcript), a sound file, a video, or an exchange </a:t>
            </a:r>
            <a:r>
              <a:rPr lang="en-US" dirty="0" smtClean="0"/>
              <a:t>of e-mails </a:t>
            </a:r>
            <a:r>
              <a:rPr lang="en-US" dirty="0"/>
              <a:t>that may be supported by a questionnaire.</a:t>
            </a:r>
          </a:p>
          <a:p>
            <a:r>
              <a:rPr lang="en-US" dirty="0"/>
              <a:t>The evaluation of the completed product should refer directly to the specific performance criteria that </a:t>
            </a:r>
            <a:r>
              <a:rPr lang="en-US" dirty="0" smtClean="0"/>
              <a:t>form part </a:t>
            </a:r>
            <a:r>
              <a:rPr lang="en-US" dirty="0"/>
              <a:t>of the requirements specifications in criterion B, as well as any other appropriate feedback </a:t>
            </a:r>
            <a:r>
              <a:rPr lang="en-US" dirty="0" smtClean="0"/>
              <a:t>obtained from </a:t>
            </a:r>
            <a:r>
              <a:rPr lang="en-US" dirty="0"/>
              <a:t>the client at handover.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92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Recommendation for Future development of this Product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student will use the client feedback and the evaluation of the specific performance criteria </a:t>
            </a:r>
            <a:r>
              <a:rPr lang="en-US" dirty="0" smtClean="0"/>
              <a:t>to recommend </a:t>
            </a:r>
            <a:r>
              <a:rPr lang="en-US" dirty="0"/>
              <a:t>possible future developments to the product.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recommendations should </a:t>
            </a:r>
            <a:r>
              <a:rPr lang="en-US" dirty="0" smtClean="0"/>
              <a:t>succinctly explain </a:t>
            </a:r>
            <a:r>
              <a:rPr lang="en-US" dirty="0"/>
              <a:t>how possible future developments of the product will be of benefit to the client and/or </a:t>
            </a:r>
            <a:r>
              <a:rPr lang="en-US" dirty="0" smtClean="0"/>
              <a:t>other stakeholders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319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Criterion G </a:t>
            </a:r>
            <a:r>
              <a:rPr lang="en-US" sz="3200" dirty="0" smtClean="0"/>
              <a:t>(Required Elements)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three required elements are marked independently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hlinkClick r:id="rId2" action="ppaction://hlinksldjump"/>
              </a:rPr>
              <a:t>1</a:t>
            </a:r>
            <a:endParaRPr lang="en-US" dirty="0" smtClean="0"/>
          </a:p>
          <a:p>
            <a:pPr lvl="1"/>
            <a:r>
              <a:rPr lang="en-US" dirty="0" smtClean="0">
                <a:hlinkClick r:id="rId3" action="ppaction://hlinksldjump"/>
              </a:rPr>
              <a:t>2</a:t>
            </a:r>
            <a:endParaRPr lang="en-US" dirty="0" smtClean="0"/>
          </a:p>
          <a:p>
            <a:pPr lvl="1"/>
            <a:r>
              <a:rPr lang="en-US" dirty="0" smtClean="0">
                <a:hlinkClick r:id="rId4" action="ppaction://hlinksldjump"/>
              </a:rPr>
              <a:t>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5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409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content and functionality of the product are sufficient to reliably evaluate its effectiveness.</a:t>
            </a:r>
          </a:p>
          <a:p>
            <a:r>
              <a:rPr lang="en-US" dirty="0"/>
              <a:t>If the product contains insufficient content to reliably evaluate its effectiveness, such as a </a:t>
            </a:r>
            <a:r>
              <a:rPr lang="en-US" dirty="0" smtClean="0"/>
              <a:t>database with </a:t>
            </a:r>
            <a:r>
              <a:rPr lang="en-US" dirty="0"/>
              <a:t>insufficient records to test the output of queries or a single-page website, this required </a:t>
            </a:r>
            <a:r>
              <a:rPr lang="en-US" dirty="0" smtClean="0"/>
              <a:t>element has </a:t>
            </a:r>
            <a:r>
              <a:rPr lang="en-US" dirty="0"/>
              <a:t>not been fulfilled and no marks will be awarded.</a:t>
            </a:r>
          </a:p>
          <a:p>
            <a:r>
              <a:rPr lang="en-US" dirty="0"/>
              <a:t>If the product does not function as intended, this required element has not been fulfilled and </a:t>
            </a:r>
            <a:r>
              <a:rPr lang="en-US" dirty="0" smtClean="0"/>
              <a:t>no marks </a:t>
            </a:r>
            <a:r>
              <a:rPr lang="en-US" dirty="0"/>
              <a:t>will be awarded.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045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prescribed cover page is used and functions as </a:t>
            </a:r>
            <a:r>
              <a:rPr lang="en-US" dirty="0" smtClean="0"/>
              <a:t>required. </a:t>
            </a:r>
          </a:p>
          <a:p>
            <a:r>
              <a:rPr lang="en-US" dirty="0" smtClean="0"/>
              <a:t>The </a:t>
            </a:r>
            <a:r>
              <a:rPr lang="en-US" dirty="0"/>
              <a:t>prescribed cover page has been used and the moderator can successfully use this to navigate </a:t>
            </a:r>
            <a:r>
              <a:rPr lang="en-US" dirty="0" smtClean="0"/>
              <a:t>to both </a:t>
            </a:r>
            <a:r>
              <a:rPr lang="en-US" dirty="0"/>
              <a:t>the product and the documentation.</a:t>
            </a:r>
          </a:p>
          <a:p>
            <a:pPr lvl="1"/>
            <a:r>
              <a:rPr lang="en-US" sz="1600" dirty="0" smtClean="0"/>
              <a:t>If </a:t>
            </a:r>
            <a:r>
              <a:rPr lang="en-US" sz="1600" dirty="0"/>
              <a:t>the links do not function, this required element has not been fulfilled and no marks will </a:t>
            </a:r>
            <a:r>
              <a:rPr lang="en-US" sz="1600" dirty="0" smtClean="0"/>
              <a:t>be awarded</a:t>
            </a:r>
            <a:r>
              <a:rPr lang="en-US" sz="1600" dirty="0"/>
              <a:t>.</a:t>
            </a:r>
          </a:p>
          <a:p>
            <a:pPr lvl="1"/>
            <a:r>
              <a:rPr lang="en-US" sz="1600" dirty="0" smtClean="0"/>
              <a:t>If </a:t>
            </a:r>
            <a:r>
              <a:rPr lang="en-US" sz="1600" dirty="0"/>
              <a:t>the nature of the product means it cannot be directly accessed by the link, there must be </a:t>
            </a:r>
            <a:r>
              <a:rPr lang="en-US" sz="1600" dirty="0" smtClean="0"/>
              <a:t>clear and </a:t>
            </a:r>
            <a:r>
              <a:rPr lang="en-US" sz="1600" dirty="0"/>
              <a:t>concise instructions on the cover page. If they are not sufficiently clear for the </a:t>
            </a:r>
            <a:r>
              <a:rPr lang="en-US" sz="1600" dirty="0" smtClean="0"/>
              <a:t>moderator to </a:t>
            </a:r>
            <a:r>
              <a:rPr lang="en-US" sz="1600" dirty="0"/>
              <a:t>easily locate the product, this required element has not been fulfilled and no marks will </a:t>
            </a:r>
            <a:r>
              <a:rPr lang="en-US" sz="1600" dirty="0" smtClean="0"/>
              <a:t>be awarded</a:t>
            </a:r>
            <a:r>
              <a:rPr lang="en-US" sz="16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394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Folder structure and file naming.</a:t>
            </a:r>
          </a:p>
          <a:p>
            <a:pPr lvl="1"/>
            <a:r>
              <a:rPr lang="en-US" dirty="0"/>
              <a:t>Folder structure</a:t>
            </a:r>
          </a:p>
          <a:p>
            <a:pPr lvl="1"/>
            <a:r>
              <a:rPr lang="en-US" dirty="0"/>
              <a:t>The project should be organized in such a way that there is evidence of the use of appropriate </a:t>
            </a:r>
            <a:r>
              <a:rPr lang="en-US" dirty="0" smtClean="0"/>
              <a:t>folder names </a:t>
            </a:r>
            <a:r>
              <a:rPr lang="en-US" dirty="0"/>
              <a:t>and structures that enable individual files to be located if links fail.</a:t>
            </a:r>
          </a:p>
          <a:p>
            <a:pPr lvl="1"/>
            <a:r>
              <a:rPr lang="en-US" dirty="0"/>
              <a:t>File naming</a:t>
            </a:r>
          </a:p>
          <a:p>
            <a:pPr lvl="2"/>
            <a:r>
              <a:rPr lang="en-US" dirty="0"/>
              <a:t>The project should be organized in such a way that there is evidence of:</a:t>
            </a:r>
          </a:p>
          <a:p>
            <a:pPr lvl="2"/>
            <a:r>
              <a:rPr lang="en-US" dirty="0"/>
              <a:t>–– the use of appropriate file names to enable the client or an IT-literate third party to be able </a:t>
            </a:r>
            <a:r>
              <a:rPr lang="en-US" dirty="0" smtClean="0"/>
              <a:t>to locate </a:t>
            </a:r>
            <a:r>
              <a:rPr lang="en-US" dirty="0"/>
              <a:t>and modify files if necessary</a:t>
            </a:r>
          </a:p>
          <a:p>
            <a:pPr lvl="2"/>
            <a:r>
              <a:rPr lang="en-US" dirty="0"/>
              <a:t>–– the use of an appropriate file-naming convention that would allow either the client or an </a:t>
            </a:r>
            <a:r>
              <a:rPr lang="en-US" dirty="0" smtClean="0"/>
              <a:t>It literate third </a:t>
            </a:r>
            <a:r>
              <a:rPr lang="en-US" dirty="0"/>
              <a:t>party to make future modifications to the product.</a:t>
            </a:r>
          </a:p>
          <a:p>
            <a:pPr lvl="1"/>
            <a:r>
              <a:rPr lang="en-US" dirty="0"/>
              <a:t>If the product does not demonstrate appropriate file names and folder structures, this </a:t>
            </a:r>
            <a:r>
              <a:rPr lang="en-US" dirty="0" smtClean="0"/>
              <a:t>required element </a:t>
            </a:r>
            <a:r>
              <a:rPr lang="en-US" dirty="0"/>
              <a:t>has not been fulfilled and no marks will be awarded.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0400" y="63347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209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documentation must be located in the documentation folder and consist of eight files. It is associated with criteria A–F.</a:t>
            </a:r>
          </a:p>
          <a:p>
            <a:r>
              <a:rPr lang="en-US" dirty="0"/>
              <a:t>It is strongly recommended that the documentation is submitted in a commonly used format such as PDF, RTF or TXT. Appendices are not required.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86600" y="633478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2" action="ppaction://hlinksldjump"/>
              </a:rPr>
              <a:t>Next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36946" y="63347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5217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135" y="714888"/>
            <a:ext cx="4633865" cy="4334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72" y="714888"/>
            <a:ext cx="4419600" cy="4351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71" y="5066599"/>
            <a:ext cx="4419600" cy="178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6800" y="283675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HL (Higher Level)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283675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 (Standard Level)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165273" y="63347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5" action="ppaction://hlinksldjump"/>
              </a:rPr>
              <a:t>Next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7280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315200" cy="870012"/>
          </a:xfrm>
        </p:spPr>
        <p:txBody>
          <a:bodyPr>
            <a:normAutofit/>
          </a:bodyPr>
          <a:lstStyle/>
          <a:p>
            <a:r>
              <a:rPr lang="en-US" dirty="0" smtClean="0"/>
              <a:t>Organization (Continued)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6934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36946" y="63347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76022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371600"/>
            <a:ext cx="4096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2" action="ppaction://hlinksldjump"/>
              </a:rPr>
              <a:t>Click Here for Higher Level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3352800"/>
            <a:ext cx="441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hlinkClick r:id="rId3" action="ppaction://hlinksldjump"/>
              </a:rPr>
              <a:t>Click Here for Standard Level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4172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 (Standard Level)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SL you will be required to complete External and Internal Assessments.</a:t>
            </a:r>
          </a:p>
          <a:p>
            <a:r>
              <a:rPr lang="en-US" dirty="0" smtClean="0"/>
              <a:t>External contain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hlinkClick r:id="rId2" action="ppaction://hlinksldjump"/>
              </a:rPr>
              <a:t>Paper 1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hlinkClick r:id="rId3" action="ppaction://hlinksldjump"/>
              </a:rPr>
              <a:t>Paper 2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Internal Contains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hlinkClick r:id="rId4" action="ppaction://hlinksldjump"/>
              </a:rPr>
              <a:t>The Project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20208" y="6336289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hlinkClick r:id="rId5" action="ppaction://hlinksldjump"/>
              </a:rPr>
              <a:t>Back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082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Duration 1 hour 45 minutes</a:t>
            </a:r>
          </a:p>
          <a:p>
            <a:r>
              <a:rPr lang="en-US" dirty="0" smtClean="0"/>
              <a:t>Maximum Mark 60</a:t>
            </a:r>
          </a:p>
          <a:p>
            <a:r>
              <a:rPr lang="en-US" dirty="0" smtClean="0"/>
              <a:t>Weighting 40%</a:t>
            </a:r>
          </a:p>
          <a:p>
            <a:pPr marL="45720" indent="0">
              <a:buNone/>
            </a:pPr>
            <a:r>
              <a:rPr lang="en-US" dirty="0" smtClean="0"/>
              <a:t>The objective of this paper is to access the students ability to demonstrate the following objectives in relation to the strands of ITGS: Social, Ethical, and application to specific scenarios. You will be given 5 topics and will be required to write about three of them based on the objectives.</a:t>
            </a:r>
          </a:p>
          <a:p>
            <a:pPr lvl="1"/>
            <a:r>
              <a:rPr lang="en-US" dirty="0" smtClean="0">
                <a:hlinkClick r:id="rId2" action="ppaction://hlinksldjump"/>
              </a:rPr>
              <a:t>1. Knowledge and Understanding</a:t>
            </a:r>
            <a:endParaRPr lang="en-US" dirty="0" smtClean="0"/>
          </a:p>
          <a:p>
            <a:pPr lvl="1"/>
            <a:r>
              <a:rPr lang="en-US" dirty="0" smtClean="0">
                <a:hlinkClick r:id="rId3" action="ppaction://hlinksldjump"/>
              </a:rPr>
              <a:t>2. Application and analysis</a:t>
            </a:r>
            <a:endParaRPr lang="en-US" dirty="0" smtClean="0"/>
          </a:p>
          <a:p>
            <a:pPr lvl="1"/>
            <a:r>
              <a:rPr lang="en-US" dirty="0" smtClean="0">
                <a:hlinkClick r:id="rId4" action="ppaction://hlinksldjump"/>
              </a:rPr>
              <a:t>3. Synthesis and Evaluation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162800" y="6304002"/>
            <a:ext cx="1981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lvl="0" algn="r">
              <a:spcBef>
                <a:spcPct val="20000"/>
              </a:spcBef>
              <a:buClr>
                <a:srgbClr val="FF8600"/>
              </a:buClr>
            </a:pPr>
            <a:r>
              <a:rPr lang="en-US" sz="3000" dirty="0">
                <a:solidFill>
                  <a:prstClr val="white"/>
                </a:solidFill>
                <a:hlinkClick r:id="rId5" action="ppaction://hlinksldjump"/>
              </a:rPr>
              <a:t>Back</a:t>
            </a:r>
            <a:endParaRPr lang="en-US" sz="3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86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509</TotalTime>
  <Words>3584</Words>
  <Application>Microsoft Office PowerPoint</Application>
  <PresentationFormat>On-screen Show (4:3)</PresentationFormat>
  <Paragraphs>432</Paragraphs>
  <Slides>60</Slides>
  <Notes>1</Notes>
  <HiddenSlides>59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Perspective</vt:lpstr>
      <vt:lpstr>The Project</vt:lpstr>
      <vt:lpstr>What is it?</vt:lpstr>
      <vt:lpstr>Assessment Criteria</vt:lpstr>
      <vt:lpstr>What is the Difference between SL and HL</vt:lpstr>
      <vt:lpstr>There are different requirements for both SL (standard level) and HL (Higher Level)</vt:lpstr>
      <vt:lpstr>PowerPoint Presentation</vt:lpstr>
      <vt:lpstr>PowerPoint Presentation</vt:lpstr>
      <vt:lpstr>SL (Standard Level)</vt:lpstr>
      <vt:lpstr>Paper 1</vt:lpstr>
      <vt:lpstr>1. Knowledge and Understanding</vt:lpstr>
      <vt:lpstr>2. Application and Analysis</vt:lpstr>
      <vt:lpstr>3. Synthesis and Evaluation</vt:lpstr>
      <vt:lpstr>Paper 2</vt:lpstr>
      <vt:lpstr>Paper 2 (Continued)</vt:lpstr>
      <vt:lpstr>1. Knowledge and Understanding</vt:lpstr>
      <vt:lpstr>2. Application and Analysis</vt:lpstr>
      <vt:lpstr>3. Synthesis and Evaluation</vt:lpstr>
      <vt:lpstr>HL (Higher Level)</vt:lpstr>
      <vt:lpstr>Paper 1 (HL)</vt:lpstr>
      <vt:lpstr>1. Knowledge and Understanding</vt:lpstr>
      <vt:lpstr>2. Application and Analysis</vt:lpstr>
      <vt:lpstr>3. Synthesis and Evaluation</vt:lpstr>
      <vt:lpstr>Paper 2</vt:lpstr>
      <vt:lpstr>Paper 2 (Continued)</vt:lpstr>
      <vt:lpstr>1. Knowledge and Understanding</vt:lpstr>
      <vt:lpstr>2. Application and Analysis</vt:lpstr>
      <vt:lpstr>3. Synthesis and Evaluation</vt:lpstr>
      <vt:lpstr>Paper 3</vt:lpstr>
      <vt:lpstr>1. Knowledge and Understanding</vt:lpstr>
      <vt:lpstr>2. Application and Analysis</vt:lpstr>
      <vt:lpstr>3. Synthesis and Evaluation</vt:lpstr>
      <vt:lpstr>The Project (Introduction)</vt:lpstr>
      <vt:lpstr>The Project</vt:lpstr>
      <vt:lpstr>Project (Requirements)</vt:lpstr>
      <vt:lpstr>The Project (Choice of Topic)</vt:lpstr>
      <vt:lpstr>The Project (Topic Examples)</vt:lpstr>
      <vt:lpstr>Project Components</vt:lpstr>
      <vt:lpstr>Cover Page</vt:lpstr>
      <vt:lpstr>Product</vt:lpstr>
      <vt:lpstr>Documentation</vt:lpstr>
      <vt:lpstr>Documentation  (Information Added to Forms)</vt:lpstr>
      <vt:lpstr>Documentation  (A Series of Documents)</vt:lpstr>
      <vt:lpstr>Documentation  (Evidence of Consultation with the Client)</vt:lpstr>
      <vt:lpstr>Criterion</vt:lpstr>
      <vt:lpstr>Criterion A (Initial investigation and initial consultation with client)</vt:lpstr>
      <vt:lpstr>Criterion B (Analysis)</vt:lpstr>
      <vt:lpstr>Requirement Specifications</vt:lpstr>
      <vt:lpstr>Justification of proposed solution</vt:lpstr>
      <vt:lpstr>Criterion C (Project Schedule)</vt:lpstr>
      <vt:lpstr>Criterion D (Product Design)</vt:lpstr>
      <vt:lpstr>Criterion E (Product Development)</vt:lpstr>
      <vt:lpstr>Criterion F (Product Evaluation and future product development)</vt:lpstr>
      <vt:lpstr>Feedback from Client</vt:lpstr>
      <vt:lpstr>Recommendation for Future development of this Product</vt:lpstr>
      <vt:lpstr>Criterion G (Required Elements)</vt:lpstr>
      <vt:lpstr>1</vt:lpstr>
      <vt:lpstr>2</vt:lpstr>
      <vt:lpstr>3</vt:lpstr>
      <vt:lpstr>Organization</vt:lpstr>
      <vt:lpstr>Organization (Continued)</vt:lpstr>
    </vt:vector>
  </TitlesOfParts>
  <Company>OCS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Project</dc:title>
  <dc:creator>Jacob Christensen 12306534</dc:creator>
  <cp:lastModifiedBy>Jacob Christensen 12306534</cp:lastModifiedBy>
  <cp:revision>51</cp:revision>
  <dcterms:created xsi:type="dcterms:W3CDTF">2012-11-06T12:58:52Z</dcterms:created>
  <dcterms:modified xsi:type="dcterms:W3CDTF">2012-11-20T13:31:46Z</dcterms:modified>
</cp:coreProperties>
</file>